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7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8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notesSlides/notesSlide9.xml" ContentType="application/vnd.openxmlformats-officedocument.presentationml.notesSlide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notesSlides/notesSlide10.xml" ContentType="application/vnd.openxmlformats-officedocument.presentationml.notesSlide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94" r:id="rId3"/>
    <p:sldId id="295" r:id="rId4"/>
    <p:sldId id="270" r:id="rId5"/>
    <p:sldId id="296" r:id="rId6"/>
    <p:sldId id="315" r:id="rId7"/>
    <p:sldId id="297" r:id="rId8"/>
    <p:sldId id="287" r:id="rId9"/>
    <p:sldId id="283" r:id="rId10"/>
    <p:sldId id="298" r:id="rId11"/>
    <p:sldId id="299" r:id="rId12"/>
    <p:sldId id="293" r:id="rId13"/>
    <p:sldId id="271" r:id="rId14"/>
    <p:sldId id="300" r:id="rId15"/>
    <p:sldId id="301" r:id="rId16"/>
    <p:sldId id="302" r:id="rId17"/>
    <p:sldId id="303" r:id="rId18"/>
    <p:sldId id="304" r:id="rId19"/>
    <p:sldId id="276" r:id="rId20"/>
    <p:sldId id="305" r:id="rId21"/>
    <p:sldId id="306" r:id="rId22"/>
    <p:sldId id="307" r:id="rId23"/>
    <p:sldId id="278" r:id="rId24"/>
    <p:sldId id="309" r:id="rId25"/>
    <p:sldId id="310" r:id="rId26"/>
    <p:sldId id="279" r:id="rId27"/>
    <p:sldId id="317" r:id="rId28"/>
    <p:sldId id="319" r:id="rId29"/>
    <p:sldId id="321" r:id="rId30"/>
    <p:sldId id="323" r:id="rId31"/>
    <p:sldId id="324" r:id="rId32"/>
  </p:sldIdLst>
  <p:sldSz cx="9144000" cy="5143500" type="screen16x9"/>
  <p:notesSz cx="5143500" cy="9144000"/>
  <p:custDataLst>
    <p:tags r:id="rId35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9BE5FF"/>
    <a:srgbClr val="B8DEEA"/>
    <a:srgbClr val="F9F5AD"/>
    <a:srgbClr val="F2C5F3"/>
    <a:srgbClr val="E193E9"/>
    <a:srgbClr val="FFFFFF"/>
    <a:srgbClr val="288690"/>
    <a:srgbClr val="5DD5FF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9" d="100"/>
          <a:sy n="109" d="100"/>
        </p:scale>
        <p:origin x="70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4" d="100"/>
          <a:sy n="54" d="100"/>
        </p:scale>
        <p:origin x="3186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4D2C80C-66EF-43F7-95D0-EBFC18DCFB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4A9AA1-2E5B-4DA8-BE81-8725B619E35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2913063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EE0B41-63DD-42CC-96E5-DDD708376688}" type="datetimeFigureOut">
              <a:rPr lang="en-US" smtClean="0"/>
              <a:t>12/25/2025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198BAE-25EF-4B9A-B378-94E6471D22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AE5718-AFE4-48E7-A17B-4B67280C28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2913063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74251-01A2-4A92-BD4A-2CDC3FA5A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5454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3444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5" Type="http://schemas.openxmlformats.org/officeDocument/2006/relationships/slide" Target="../slides/slide30.xml"/><Relationship Id="rId4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5" Type="http://schemas.openxmlformats.org/officeDocument/2006/relationships/slide" Target="../slides/slide17.xml"/><Relationship Id="rId4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5" Type="http://schemas.openxmlformats.org/officeDocument/2006/relationships/slide" Target="../slides/slide20.xml"/><Relationship Id="rId4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5" Type="http://schemas.openxmlformats.org/officeDocument/2006/relationships/slide" Target="../slides/slide29.xml"/><Relationship Id="rId4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146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225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795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195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079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036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477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936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827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ur clients - Giải pháp Nhà máy thông minh | Phần mềm ERP | Phần mềm MES -  ITG">
            <a:extLst>
              <a:ext uri="{FF2B5EF4-FFF2-40B4-BE49-F238E27FC236}">
                <a16:creationId xmlns:a16="http://schemas.microsoft.com/office/drawing/2014/main" id="{BB3C79E6-7707-4901-BD4F-17DFC9EC40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931" b="22583"/>
          <a:stretch>
            <a:fillRect/>
          </a:stretch>
        </p:blipFill>
        <p:spPr bwMode="auto">
          <a:xfrm>
            <a:off x="90435" y="70338"/>
            <a:ext cx="763675" cy="40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youtube.com/watch?v=WAyEVvaBXlI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DjY37gIeNBo" TargetMode="External"/><Relationship Id="rId4" Type="http://schemas.openxmlformats.org/officeDocument/2006/relationships/hyperlink" Target="https://www.youtube.com/watch?v=ivo8TA25pY4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zBUQGr4up-E&amp;t=2708s" TargetMode="Externa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5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3" Type="http://schemas.openxmlformats.org/officeDocument/2006/relationships/tags" Target="../tags/tag4.xml"/><Relationship Id="rId21" Type="http://schemas.openxmlformats.org/officeDocument/2006/relationships/tags" Target="../tags/tag22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notesSlide" Target="../notesSlides/notesSlide7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image" Target="../media/image26.jpeg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slideLayout" Target="../slideLayouts/slideLayout1.xml"/><Relationship Id="rId17" Type="http://schemas.openxmlformats.org/officeDocument/2006/relationships/image" Target="../media/image13.png"/><Relationship Id="rId2" Type="http://schemas.openxmlformats.org/officeDocument/2006/relationships/tags" Target="../tags/tag27.xml"/><Relationship Id="rId16" Type="http://schemas.openxmlformats.org/officeDocument/2006/relationships/hyperlink" Target="https://www.youtube.com/watch?v=zBUQGr4up-E&amp;t=2708s" TargetMode="Externa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tags" Target="../tags/tag36.xml"/><Relationship Id="rId5" Type="http://schemas.openxmlformats.org/officeDocument/2006/relationships/tags" Target="../tags/tag30.xml"/><Relationship Id="rId15" Type="http://schemas.openxmlformats.org/officeDocument/2006/relationships/image" Target="../media/image28.jpeg"/><Relationship Id="rId10" Type="http://schemas.openxmlformats.org/officeDocument/2006/relationships/tags" Target="../tags/tag35.xml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13" Type="http://schemas.openxmlformats.org/officeDocument/2006/relationships/slideLayout" Target="../slideLayouts/slideLayout1.xml"/><Relationship Id="rId3" Type="http://schemas.openxmlformats.org/officeDocument/2006/relationships/tags" Target="../tags/tag40.xml"/><Relationship Id="rId7" Type="http://schemas.openxmlformats.org/officeDocument/2006/relationships/tags" Target="../tags/tag44.xml"/><Relationship Id="rId12" Type="http://schemas.openxmlformats.org/officeDocument/2006/relationships/tags" Target="../tags/tag49.xml"/><Relationship Id="rId2" Type="http://schemas.openxmlformats.org/officeDocument/2006/relationships/tags" Target="../tags/tag39.xml"/><Relationship Id="rId16" Type="http://schemas.openxmlformats.org/officeDocument/2006/relationships/image" Target="../media/image30.jpeg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tags" Target="../tags/tag48.xml"/><Relationship Id="rId5" Type="http://schemas.openxmlformats.org/officeDocument/2006/relationships/tags" Target="../tags/tag42.xml"/><Relationship Id="rId15" Type="http://schemas.openxmlformats.org/officeDocument/2006/relationships/image" Target="../media/image29.png"/><Relationship Id="rId10" Type="http://schemas.openxmlformats.org/officeDocument/2006/relationships/tags" Target="../tags/tag47.xml"/><Relationship Id="rId4" Type="http://schemas.openxmlformats.org/officeDocument/2006/relationships/tags" Target="../tags/tag41.xml"/><Relationship Id="rId9" Type="http://schemas.openxmlformats.org/officeDocument/2006/relationships/tags" Target="../tags/tag46.xml"/><Relationship Id="rId14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60.xml"/><Relationship Id="rId13" Type="http://schemas.openxmlformats.org/officeDocument/2006/relationships/tags" Target="../tags/tag65.xml"/><Relationship Id="rId18" Type="http://schemas.openxmlformats.org/officeDocument/2006/relationships/tags" Target="../tags/tag70.xml"/><Relationship Id="rId3" Type="http://schemas.openxmlformats.org/officeDocument/2006/relationships/tags" Target="../tags/tag55.xml"/><Relationship Id="rId21" Type="http://schemas.openxmlformats.org/officeDocument/2006/relationships/slideLayout" Target="../slideLayouts/slideLayout1.xml"/><Relationship Id="rId7" Type="http://schemas.openxmlformats.org/officeDocument/2006/relationships/tags" Target="../tags/tag59.xml"/><Relationship Id="rId12" Type="http://schemas.openxmlformats.org/officeDocument/2006/relationships/tags" Target="../tags/tag64.xml"/><Relationship Id="rId17" Type="http://schemas.openxmlformats.org/officeDocument/2006/relationships/tags" Target="../tags/tag69.xml"/><Relationship Id="rId2" Type="http://schemas.openxmlformats.org/officeDocument/2006/relationships/tags" Target="../tags/tag54.xml"/><Relationship Id="rId16" Type="http://schemas.openxmlformats.org/officeDocument/2006/relationships/tags" Target="../tags/tag68.xml"/><Relationship Id="rId20" Type="http://schemas.openxmlformats.org/officeDocument/2006/relationships/tags" Target="../tags/tag72.xml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1" Type="http://schemas.openxmlformats.org/officeDocument/2006/relationships/tags" Target="../tags/tag63.xml"/><Relationship Id="rId5" Type="http://schemas.openxmlformats.org/officeDocument/2006/relationships/tags" Target="../tags/tag57.xml"/><Relationship Id="rId15" Type="http://schemas.openxmlformats.org/officeDocument/2006/relationships/tags" Target="../tags/tag67.xml"/><Relationship Id="rId23" Type="http://schemas.openxmlformats.org/officeDocument/2006/relationships/image" Target="../media/image13.png"/><Relationship Id="rId10" Type="http://schemas.openxmlformats.org/officeDocument/2006/relationships/tags" Target="../tags/tag62.xml"/><Relationship Id="rId19" Type="http://schemas.openxmlformats.org/officeDocument/2006/relationships/tags" Target="../tags/tag71.xml"/><Relationship Id="rId4" Type="http://schemas.openxmlformats.org/officeDocument/2006/relationships/tags" Target="../tags/tag56.xml"/><Relationship Id="rId9" Type="http://schemas.openxmlformats.org/officeDocument/2006/relationships/tags" Target="../tags/tag61.xml"/><Relationship Id="rId14" Type="http://schemas.openxmlformats.org/officeDocument/2006/relationships/tags" Target="../tags/tag66.xml"/><Relationship Id="rId22" Type="http://schemas.openxmlformats.org/officeDocument/2006/relationships/hyperlink" Target="https://www.youtube.com/watch?v=6FlhvTTiwgE&amp;t=138s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image" Target="../media/image32.jpeg"/><Relationship Id="rId5" Type="http://schemas.openxmlformats.org/officeDocument/2006/relationships/tags" Target="../tags/tag77.xml"/><Relationship Id="rId10" Type="http://schemas.openxmlformats.org/officeDocument/2006/relationships/image" Target="../media/image31.jpeg"/><Relationship Id="rId4" Type="http://schemas.openxmlformats.org/officeDocument/2006/relationships/tags" Target="../tags/tag76.xml"/><Relationship Id="rId9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tags" Target="../tags/tag83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9" Type="http://schemas.openxmlformats.org/officeDocument/2006/relationships/image" Target="../media/image34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89.xml"/><Relationship Id="rId7" Type="http://schemas.openxmlformats.org/officeDocument/2006/relationships/tags" Target="../tags/tag93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11" Type="http://schemas.openxmlformats.org/officeDocument/2006/relationships/image" Target="../media/image37.jpeg"/><Relationship Id="rId5" Type="http://schemas.openxmlformats.org/officeDocument/2006/relationships/tags" Target="../tags/tag91.xml"/><Relationship Id="rId10" Type="http://schemas.openxmlformats.org/officeDocument/2006/relationships/image" Target="../media/image36.jpeg"/><Relationship Id="rId4" Type="http://schemas.openxmlformats.org/officeDocument/2006/relationships/tags" Target="../tags/tag90.xml"/><Relationship Id="rId9" Type="http://schemas.openxmlformats.org/officeDocument/2006/relationships/image" Target="../media/image35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01.xml"/><Relationship Id="rId3" Type="http://schemas.openxmlformats.org/officeDocument/2006/relationships/tags" Target="../tags/tag96.xml"/><Relationship Id="rId7" Type="http://schemas.openxmlformats.org/officeDocument/2006/relationships/tags" Target="../tags/tag100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97.xml"/><Relationship Id="rId9" Type="http://schemas.openxmlformats.org/officeDocument/2006/relationships/tags" Target="../tags/tag10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10" Type="http://schemas.openxmlformats.org/officeDocument/2006/relationships/image" Target="../media/image13.png"/><Relationship Id="rId4" Type="http://schemas.openxmlformats.org/officeDocument/2006/relationships/tags" Target="../tags/tag107.xml"/><Relationship Id="rId9" Type="http://schemas.openxmlformats.org/officeDocument/2006/relationships/hyperlink" Target="https://www.youtube.com/watch?v=urMfeCunZCE&amp;t=2195s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118.xml"/><Relationship Id="rId13" Type="http://schemas.openxmlformats.org/officeDocument/2006/relationships/image" Target="../media/image38.jpeg"/><Relationship Id="rId3" Type="http://schemas.openxmlformats.org/officeDocument/2006/relationships/tags" Target="../tags/tag113.xml"/><Relationship Id="rId7" Type="http://schemas.openxmlformats.org/officeDocument/2006/relationships/tags" Target="../tags/tag117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11" Type="http://schemas.openxmlformats.org/officeDocument/2006/relationships/tags" Target="../tags/tag121.xml"/><Relationship Id="rId5" Type="http://schemas.openxmlformats.org/officeDocument/2006/relationships/tags" Target="../tags/tag115.xml"/><Relationship Id="rId10" Type="http://schemas.openxmlformats.org/officeDocument/2006/relationships/tags" Target="../tags/tag120.xml"/><Relationship Id="rId4" Type="http://schemas.openxmlformats.org/officeDocument/2006/relationships/tags" Target="../tags/tag114.xml"/><Relationship Id="rId9" Type="http://schemas.openxmlformats.org/officeDocument/2006/relationships/tags" Target="../tags/tag11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129.xml"/><Relationship Id="rId13" Type="http://schemas.openxmlformats.org/officeDocument/2006/relationships/tags" Target="../tags/tag134.xml"/><Relationship Id="rId18" Type="http://schemas.openxmlformats.org/officeDocument/2006/relationships/image" Target="../media/image41.jpeg"/><Relationship Id="rId3" Type="http://schemas.openxmlformats.org/officeDocument/2006/relationships/tags" Target="../tags/tag124.xml"/><Relationship Id="rId7" Type="http://schemas.openxmlformats.org/officeDocument/2006/relationships/tags" Target="../tags/tag128.xml"/><Relationship Id="rId12" Type="http://schemas.openxmlformats.org/officeDocument/2006/relationships/tags" Target="../tags/tag133.xml"/><Relationship Id="rId17" Type="http://schemas.openxmlformats.org/officeDocument/2006/relationships/image" Target="../media/image40.jpeg"/><Relationship Id="rId2" Type="http://schemas.openxmlformats.org/officeDocument/2006/relationships/tags" Target="../tags/tag123.xml"/><Relationship Id="rId16" Type="http://schemas.openxmlformats.org/officeDocument/2006/relationships/image" Target="../media/image39.png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11" Type="http://schemas.openxmlformats.org/officeDocument/2006/relationships/tags" Target="../tags/tag132.xml"/><Relationship Id="rId5" Type="http://schemas.openxmlformats.org/officeDocument/2006/relationships/tags" Target="../tags/tag126.xml"/><Relationship Id="rId15" Type="http://schemas.openxmlformats.org/officeDocument/2006/relationships/notesSlide" Target="../notesSlides/notesSlide9.xml"/><Relationship Id="rId10" Type="http://schemas.openxmlformats.org/officeDocument/2006/relationships/tags" Target="../tags/tag131.xml"/><Relationship Id="rId4" Type="http://schemas.openxmlformats.org/officeDocument/2006/relationships/tags" Target="../tags/tag125.xml"/><Relationship Id="rId9" Type="http://schemas.openxmlformats.org/officeDocument/2006/relationships/tags" Target="../tags/tag130.xml"/><Relationship Id="rId1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6.xml"/><Relationship Id="rId5" Type="http://schemas.openxmlformats.org/officeDocument/2006/relationships/slide" Target="slide19.xml"/><Relationship Id="rId4" Type="http://schemas.openxmlformats.org/officeDocument/2006/relationships/slide" Target="slide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youtube.com/watch?v=0BxyPuLhvEo&amp;list=TLGGEHdpvzVEktYxOTEyMjAyNQ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o2U7J8geO5A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576"/>
          <a:stretch>
            <a:fillRect/>
          </a:stretch>
        </p:blipFill>
        <p:spPr>
          <a:xfrm>
            <a:off x="2414428" y="1861595"/>
            <a:ext cx="3929063" cy="22637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2062" y="1573598"/>
            <a:ext cx="7779873" cy="45153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00"/>
              </a:lnSpc>
            </a:pPr>
            <a:r>
              <a:rPr lang="en-US" sz="2862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62" b="1" dirty="0">
                <a:solidFill>
                  <a:srgbClr val="000000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UIPATH</a:t>
            </a:r>
            <a:r>
              <a:rPr lang="en-US" sz="2862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AGENTIC AUTOMATION</a:t>
            </a:r>
            <a:endParaRPr lang="en-US" sz="2862" dirty="0">
              <a:latin typeface="Times New Roman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330242" y="168717"/>
            <a:ext cx="4557713" cy="2949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000" b="1">
                <a:solidFill>
                  <a:srgbClr val="000000"/>
                </a:solidFill>
                <a:latin typeface="+mj-lt"/>
                <a:ea typeface="+mj-ea"/>
                <a:cs typeface="Times New Roman" panose="02020603050405020304" pitchFamily="18" charset="0"/>
              </a:rPr>
              <a:t>UIPATH AGENT BUILDER</a:t>
            </a:r>
            <a:endParaRPr lang="en-US" sz="200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227121" y="715281"/>
            <a:ext cx="8446334" cy="22352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Agent Builder </a:t>
            </a:r>
            <a:r>
              <a:rPr lang="en-US" sz="1100" dirty="0" err="1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可在</a:t>
            </a:r>
            <a:r>
              <a:rPr 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 Automation Cloud </a:t>
            </a:r>
            <a:r>
              <a:rPr lang="en-US" sz="1100" dirty="0" err="1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上建立</a:t>
            </a:r>
            <a:r>
              <a:rPr 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 Agent。</a:t>
            </a:r>
            <a:endParaRPr lang="en-US" sz="1100" dirty="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66306" y="1808378"/>
            <a:ext cx="5093421" cy="205280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步驟三</a:t>
            </a:r>
            <a:r>
              <a:rPr lang="en-US" sz="1000" dirty="0"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: </a:t>
            </a:r>
            <a:r>
              <a:rPr lang="zh-TW" altLang="en-US" sz="1000" dirty="0"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設定 </a:t>
            </a:r>
            <a:r>
              <a:rPr lang="en-US" sz="1000" dirty="0" err="1"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Prompt、Context、Tools、Escalation</a:t>
            </a:r>
            <a:r>
              <a:rPr lang="en-US" sz="1000" dirty="0"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zh-TW" altLang="en-US" sz="1000" dirty="0"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等元件</a:t>
            </a:r>
            <a:endParaRPr lang="en-US" sz="1000" b="1" dirty="0">
              <a:solidFill>
                <a:srgbClr val="000000"/>
              </a:solidFill>
              <a:latin typeface="+mj-lt"/>
              <a:ea typeface="+mj-ea"/>
              <a:cs typeface="Times New Roman" panose="02020603050405020304" pitchFamily="18" charset="0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000" b="1" dirty="0">
                <a:solidFill>
                  <a:srgbClr val="000000"/>
                </a:solidFill>
                <a:latin typeface="+mj-lt"/>
                <a:ea typeface="+mj-ea"/>
                <a:cs typeface="Times New Roman" panose="02020603050405020304" pitchFamily="18" charset="0"/>
              </a:rPr>
              <a:t>大型語言模型（</a:t>
            </a:r>
            <a:r>
              <a:rPr lang="en-US" sz="1000" b="1" dirty="0">
                <a:solidFill>
                  <a:srgbClr val="000000"/>
                </a:solidFill>
                <a:latin typeface="+mj-lt"/>
                <a:ea typeface="+mj-ea"/>
                <a:cs typeface="Times New Roman" panose="02020603050405020304" pitchFamily="18" charset="0"/>
              </a:rPr>
              <a:t>LLM）</a:t>
            </a:r>
            <a:r>
              <a:rPr lang="zh-TW" altLang="en-US" sz="1000" b="1" dirty="0">
                <a:solidFill>
                  <a:srgbClr val="000000"/>
                </a:solidFill>
                <a:latin typeface="+mj-lt"/>
                <a:ea typeface="+mj-ea"/>
                <a:cs typeface="Times New Roman" panose="02020603050405020304" pitchFamily="18" charset="0"/>
              </a:rPr>
              <a:t>與 </a:t>
            </a:r>
            <a:r>
              <a:rPr lang="en-US" sz="1000" b="1" dirty="0">
                <a:solidFill>
                  <a:srgbClr val="000000"/>
                </a:solidFill>
                <a:latin typeface="+mj-lt"/>
                <a:ea typeface="+mj-ea"/>
                <a:cs typeface="Times New Roman" panose="02020603050405020304" pitchFamily="18" charset="0"/>
              </a:rPr>
              <a:t>Prompt: </a:t>
            </a:r>
            <a:br>
              <a:rPr lang="en-US" sz="1000" b="1" dirty="0">
                <a:solidFill>
                  <a:srgbClr val="000000"/>
                </a:solidFill>
                <a:latin typeface="+mj-lt"/>
                <a:ea typeface="+mj-ea"/>
                <a:cs typeface="Times New Roman" panose="02020603050405020304" pitchFamily="18" charset="0"/>
              </a:rPr>
            </a:br>
            <a:r>
              <a:rPr lang="en-US" sz="1000" b="1" dirty="0">
                <a:solidFill>
                  <a:srgbClr val="000000"/>
                </a:solidFill>
                <a:latin typeface="+mj-lt"/>
                <a:ea typeface="+mj-ea"/>
                <a:cs typeface="Times New Roman" panose="02020603050405020304" pitchFamily="18" charset="0"/>
              </a:rPr>
              <a:t>+ System prompt:</a:t>
            </a:r>
            <a:r>
              <a:rPr lang="zh-TW" altLang="en-US" sz="1000" b="1" dirty="0">
                <a:solidFill>
                  <a:srgbClr val="000000"/>
                </a:solidFill>
                <a:latin typeface="+mj-lt"/>
                <a:ea typeface="+mj-ea"/>
                <a:cs typeface="Times New Roman" panose="02020603050405020304" pitchFamily="18" charset="0"/>
              </a:rPr>
              <a:t>定義 </a:t>
            </a:r>
            <a:r>
              <a:rPr lang="en-US" altLang="zh-TW" sz="1000" b="1" dirty="0">
                <a:solidFill>
                  <a:srgbClr val="000000"/>
                </a:solidFill>
                <a:latin typeface="+mj-lt"/>
                <a:ea typeface="+mj-ea"/>
                <a:cs typeface="Times New Roman" panose="02020603050405020304" pitchFamily="18" charset="0"/>
              </a:rPr>
              <a:t>Agent </a:t>
            </a:r>
            <a:r>
              <a:rPr lang="zh-TW" altLang="en-US" sz="1000" b="1" dirty="0">
                <a:solidFill>
                  <a:srgbClr val="000000"/>
                </a:solidFill>
                <a:latin typeface="+mj-lt"/>
                <a:ea typeface="+mj-ea"/>
                <a:cs typeface="Times New Roman" panose="02020603050405020304" pitchFamily="18" charset="0"/>
              </a:rPr>
              <a:t>的目標、角色與限制條件</a:t>
            </a:r>
            <a:br>
              <a:rPr lang="en-US" sz="10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</a:br>
            <a:r>
              <a:rPr lang="en-US" sz="10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+ </a:t>
            </a:r>
            <a:r>
              <a:rPr lang="en-US" sz="1000" b="1" dirty="0">
                <a:latin typeface="+mj-lt"/>
                <a:ea typeface="+mj-ea"/>
                <a:cs typeface="Times New Roman" panose="02020603050405020304" pitchFamily="18" charset="0"/>
              </a:rPr>
              <a:t>User prompt</a:t>
            </a:r>
            <a:r>
              <a:rPr lang="en-US" sz="1000" dirty="0">
                <a:latin typeface="+mj-lt"/>
                <a:ea typeface="+mj-ea"/>
                <a:cs typeface="Times New Roman" panose="02020603050405020304" pitchFamily="18" charset="0"/>
              </a:rPr>
              <a:t>: </a:t>
            </a:r>
            <a:r>
              <a:rPr lang="zh-TW" altLang="en-US" sz="1000" dirty="0">
                <a:latin typeface="+mj-lt"/>
                <a:ea typeface="+mj-ea"/>
                <a:cs typeface="Times New Roman" panose="02020603050405020304" pitchFamily="18" charset="0"/>
              </a:rPr>
              <a:t>提供具體執行步驟，說明輸入參數（</a:t>
            </a:r>
            <a:r>
              <a:rPr lang="en-US" altLang="zh-TW" sz="1000" dirty="0">
                <a:latin typeface="+mj-lt"/>
                <a:ea typeface="+mj-ea"/>
                <a:cs typeface="Times New Roman" panose="02020603050405020304" pitchFamily="18" charset="0"/>
              </a:rPr>
              <a:t>input arguments</a:t>
            </a:r>
            <a:r>
              <a:rPr lang="zh-TW" altLang="en-US" sz="1000" dirty="0">
                <a:latin typeface="+mj-lt"/>
                <a:ea typeface="+mj-ea"/>
                <a:cs typeface="Times New Roman" panose="02020603050405020304" pitchFamily="18" charset="0"/>
              </a:rPr>
              <a:t>）與預期輸出</a:t>
            </a:r>
            <a:endParaRPr lang="en-US" sz="1000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000" dirty="0">
                <a:latin typeface="+mj-lt"/>
                <a:ea typeface="+mj-ea"/>
                <a:cs typeface="Times New Roman" panose="02020603050405020304" pitchFamily="18" charset="0"/>
              </a:rPr>
              <a:t>情境 </a:t>
            </a:r>
            <a:r>
              <a:rPr lang="en-US" sz="1000" b="1" dirty="0">
                <a:latin typeface="+mj-lt"/>
                <a:ea typeface="+mj-ea"/>
                <a:cs typeface="Times New Roman" panose="02020603050405020304" pitchFamily="18" charset="0"/>
              </a:rPr>
              <a:t>(Context): </a:t>
            </a:r>
            <a:r>
              <a:rPr lang="zh-TW" altLang="en-US" sz="1000" dirty="0">
                <a:latin typeface="+mj-lt"/>
                <a:ea typeface="+mj-ea"/>
                <a:cs typeface="Times New Roman" panose="02020603050405020304" pitchFamily="18" charset="0"/>
              </a:rPr>
              <a:t>透過 </a:t>
            </a:r>
            <a:r>
              <a:rPr lang="vi-VN" altLang="zh-TW" sz="1000" dirty="0">
                <a:highlight>
                  <a:srgbClr val="FFFF00"/>
                </a:highlight>
                <a:latin typeface="+mj-lt"/>
                <a:ea typeface="+mj-ea"/>
                <a:cs typeface="Times New Roman" panose="02020603050405020304" pitchFamily="18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Context Grounding</a:t>
            </a:r>
            <a:r>
              <a:rPr lang="en-US" altLang="zh-TW" sz="1000" dirty="0">
                <a:highlight>
                  <a:srgbClr val="FFFF00"/>
                </a:highlight>
                <a:latin typeface="+mj-lt"/>
                <a:ea typeface="+mj-ea"/>
                <a:cs typeface="Times New Roman" panose="02020603050405020304" pitchFamily="18" charset="0"/>
              </a:rPr>
              <a:t> </a:t>
            </a:r>
            <a:r>
              <a:rPr lang="zh-TW" altLang="en-US" sz="1000" dirty="0">
                <a:latin typeface="+mj-lt"/>
                <a:ea typeface="+mj-ea"/>
                <a:cs typeface="Times New Roman" panose="02020603050405020304" pitchFamily="18" charset="0"/>
              </a:rPr>
              <a:t>機制提供基礎資料</a:t>
            </a:r>
            <a:r>
              <a:rPr lang="vi-VN" sz="1000" dirty="0">
                <a:latin typeface="+mj-lt"/>
                <a:ea typeface="+mj-ea"/>
                <a:cs typeface="Times New Roman" panose="02020603050405020304" pitchFamily="18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endParaRPr lang="vi-VN" sz="1000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dirty="0">
                <a:latin typeface="+mj-lt"/>
                <a:ea typeface="+mj-ea"/>
                <a:cs typeface="Times New Roman" panose="02020603050405020304" pitchFamily="18" charset="0"/>
              </a:rPr>
              <a:t>工具 </a:t>
            </a:r>
            <a:r>
              <a:rPr lang="en-US" sz="1000" dirty="0">
                <a:latin typeface="+mj-lt"/>
                <a:ea typeface="+mj-ea"/>
                <a:cs typeface="Times New Roman" panose="02020603050405020304" pitchFamily="18" charset="0"/>
              </a:rPr>
              <a:t>(Tools): </a:t>
            </a:r>
            <a:r>
              <a:rPr lang="zh-TW" altLang="en-US" sz="1000" dirty="0">
                <a:latin typeface="+mj-lt"/>
                <a:ea typeface="+mj-ea"/>
                <a:cs typeface="Times New Roman" panose="02020603050405020304" pitchFamily="18" charset="0"/>
              </a:rPr>
              <a:t>使用內建 </a:t>
            </a:r>
            <a:r>
              <a:rPr lang="en-US" sz="1000" dirty="0">
                <a:latin typeface="+mj-lt"/>
                <a:ea typeface="+mj-ea"/>
                <a:cs typeface="Times New Roman" panose="02020603050405020304" pitchFamily="18" charset="0"/>
              </a:rPr>
              <a:t>UiPath Activities、</a:t>
            </a:r>
            <a:r>
              <a:rPr lang="zh-TW" altLang="en-US" sz="1000" dirty="0">
                <a:latin typeface="+mj-lt"/>
                <a:ea typeface="+mj-ea"/>
                <a:cs typeface="Times New Roman" panose="02020603050405020304" pitchFamily="18" charset="0"/>
              </a:rPr>
              <a:t>既有 </a:t>
            </a:r>
            <a:r>
              <a:rPr lang="en-US" sz="1000" dirty="0">
                <a:latin typeface="+mj-lt"/>
                <a:ea typeface="+mj-ea"/>
                <a:cs typeface="Times New Roman" panose="02020603050405020304" pitchFamily="18" charset="0"/>
              </a:rPr>
              <a:t>RPA Processes，</a:t>
            </a:r>
            <a:r>
              <a:rPr lang="zh-TW" altLang="en-US" sz="1000" dirty="0">
                <a:latin typeface="+mj-lt"/>
                <a:ea typeface="+mj-ea"/>
                <a:cs typeface="Times New Roman" panose="02020603050405020304" pitchFamily="18" charset="0"/>
              </a:rPr>
              <a:t>並可與其他 </a:t>
            </a:r>
            <a:r>
              <a:rPr lang="en-US" sz="1000" dirty="0">
                <a:latin typeface="+mj-lt"/>
                <a:ea typeface="+mj-ea"/>
                <a:cs typeface="Times New Roman" panose="02020603050405020304" pitchFamily="18" charset="0"/>
              </a:rPr>
              <a:t>Agents </a:t>
            </a:r>
            <a:r>
              <a:rPr lang="zh-TW" altLang="en-US" sz="1000" dirty="0">
                <a:latin typeface="+mj-lt"/>
                <a:ea typeface="+mj-ea"/>
                <a:cs typeface="Times New Roman" panose="02020603050405020304" pitchFamily="18" charset="0"/>
              </a:rPr>
              <a:t>搭配使用</a:t>
            </a:r>
            <a:r>
              <a:rPr lang="en-US" sz="1000" dirty="0">
                <a:latin typeface="+mj-lt"/>
                <a:ea typeface="+mj-ea"/>
                <a:cs typeface="Times New Roman" panose="02020603050405020304" pitchFamily="18" charset="0"/>
              </a:rPr>
              <a:t>Escalation（</a:t>
            </a:r>
            <a:r>
              <a:rPr lang="zh-TW" altLang="en-US" sz="1000" dirty="0">
                <a:latin typeface="+mj-lt"/>
                <a:ea typeface="+mj-ea"/>
                <a:cs typeface="Times New Roman" panose="02020603050405020304" pitchFamily="18" charset="0"/>
              </a:rPr>
              <a:t>升級）：</a:t>
            </a:r>
            <a:endParaRPr lang="en-US" altLang="zh-TW" sz="1000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000" b="1" dirty="0">
                <a:latin typeface="+mj-lt"/>
                <a:ea typeface="+mj-ea"/>
                <a:cs typeface="Times New Roman" panose="02020603050405020304" pitchFamily="18" charset="0"/>
              </a:rPr>
              <a:t>Escalation:</a:t>
            </a:r>
            <a:r>
              <a:rPr lang="zh-TW" altLang="en-US" sz="1000" dirty="0">
                <a:latin typeface="+mj-lt"/>
                <a:ea typeface="+mj-ea"/>
                <a:cs typeface="Times New Roman" panose="02020603050405020304" pitchFamily="18" charset="0"/>
              </a:rPr>
              <a:t>設定規則，讓 </a:t>
            </a:r>
            <a:r>
              <a:rPr lang="en-US" altLang="zh-TW" sz="1000" dirty="0">
                <a:latin typeface="+mj-lt"/>
                <a:ea typeface="+mj-ea"/>
                <a:cs typeface="Times New Roman" panose="02020603050405020304" pitchFamily="18" charset="0"/>
              </a:rPr>
              <a:t>Agent </a:t>
            </a:r>
            <a:r>
              <a:rPr lang="zh-TW" altLang="en-US" sz="1000" dirty="0">
                <a:latin typeface="+mj-lt"/>
                <a:ea typeface="+mj-ea"/>
                <a:cs typeface="Times New Roman" panose="02020603050405020304" pitchFamily="18" charset="0"/>
              </a:rPr>
              <a:t>判斷何時需將任務交由人工處理</a:t>
            </a:r>
          </a:p>
        </p:txBody>
      </p:sp>
      <p:sp>
        <p:nvSpPr>
          <p:cNvPr id="8" name="Text 5"/>
          <p:cNvSpPr/>
          <p:nvPr/>
        </p:nvSpPr>
        <p:spPr>
          <a:xfrm>
            <a:off x="2707481" y="2660403"/>
            <a:ext cx="65" cy="15510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endParaRPr lang="en-US" sz="105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71500" y="3192662"/>
            <a:ext cx="65" cy="15510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endParaRPr lang="en-US" sz="100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00088" y="3212307"/>
            <a:ext cx="65" cy="15510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endParaRPr lang="en-US" sz="100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609381" y="3212307"/>
            <a:ext cx="65" cy="15510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endParaRPr lang="en-US" sz="105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571500" y="3418750"/>
            <a:ext cx="65" cy="15510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endParaRPr lang="en-US" sz="100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781E7BE-E90F-420F-9620-C4C6804DFA3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466" y="2140895"/>
            <a:ext cx="3126654" cy="1573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B56146B-BBDD-40BD-9A1B-552B6DB70EC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466" y="718731"/>
            <a:ext cx="1304240" cy="1377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C1D7E27C-F7D9-4294-9D38-9E55023A64C5}"/>
              </a:ext>
            </a:extLst>
          </p:cNvPr>
          <p:cNvGrpSpPr/>
          <p:nvPr/>
        </p:nvGrpSpPr>
        <p:grpSpPr>
          <a:xfrm>
            <a:off x="254322" y="1082532"/>
            <a:ext cx="5105405" cy="604837"/>
            <a:chOff x="319840" y="1124377"/>
            <a:chExt cx="5105405" cy="604837"/>
          </a:xfrm>
        </p:grpSpPr>
        <p:sp>
          <p:nvSpPr>
            <p:cNvPr id="25" name="Text 2">
              <a:extLst>
                <a:ext uri="{FF2B5EF4-FFF2-40B4-BE49-F238E27FC236}">
                  <a16:creationId xmlns:a16="http://schemas.microsoft.com/office/drawing/2014/main" id="{3422C1D8-1B6D-4DE8-848C-957A78C093B7}"/>
                </a:ext>
              </a:extLst>
            </p:cNvPr>
            <p:cNvSpPr/>
            <p:nvPr/>
          </p:nvSpPr>
          <p:spPr>
            <a:xfrm>
              <a:off x="331824" y="1124377"/>
              <a:ext cx="615553" cy="136191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0" indent="0" algn="l">
                <a:lnSpc>
                  <a:spcPts val="1000"/>
                </a:lnSpc>
                <a:buNone/>
              </a:pPr>
              <a:r>
                <a:rPr lang="zh-CN" altLang="en-US" sz="1200" b="1" dirty="0">
                  <a:solidFill>
                    <a:srgbClr val="0052CC"/>
                  </a:solidFill>
                  <a:latin typeface="+mj-lt"/>
                  <a:ea typeface="+mj-ea"/>
                  <a:cs typeface="Times New Roman" panose="02020603050405020304" pitchFamily="18" charset="0"/>
                </a:rPr>
                <a:t>存取步驟</a:t>
              </a:r>
              <a:endParaRPr lang="en-US" sz="1200" dirty="0">
                <a:latin typeface="+mj-lt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27" name="Text 1">
              <a:extLst>
                <a:ext uri="{FF2B5EF4-FFF2-40B4-BE49-F238E27FC236}">
                  <a16:creationId xmlns:a16="http://schemas.microsoft.com/office/drawing/2014/main" id="{49F69710-349B-4C8C-BD7D-02DEAFFB18A7}"/>
                </a:ext>
              </a:extLst>
            </p:cNvPr>
            <p:cNvSpPr/>
            <p:nvPr/>
          </p:nvSpPr>
          <p:spPr>
            <a:xfrm>
              <a:off x="319840" y="1292107"/>
              <a:ext cx="5105405" cy="43710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b="1" dirty="0">
                  <a:latin typeface="+mj-lt"/>
                  <a:ea typeface="+mj-ea"/>
                  <a:cs typeface="Times New Roman" panose="02020603050405020304" pitchFamily="18" charset="0"/>
                </a:rPr>
                <a:t>步驟一</a:t>
              </a:r>
              <a:r>
                <a:rPr lang="zh-TW" altLang="en-US" sz="1000" b="1" dirty="0">
                  <a:latin typeface="+mj-lt"/>
                  <a:ea typeface="+mj-ea"/>
                  <a:cs typeface="Times New Roman" panose="02020603050405020304" pitchFamily="18" charset="0"/>
                </a:rPr>
                <a:t>：進入 </a:t>
              </a:r>
              <a:r>
                <a:rPr lang="en-US" altLang="zh-TW" sz="1000" b="1" dirty="0">
                  <a:latin typeface="+mj-lt"/>
                  <a:ea typeface="+mj-ea"/>
                  <a:cs typeface="Times New Roman" panose="02020603050405020304" pitchFamily="18" charset="0"/>
                </a:rPr>
                <a:t>cloud.uipath.com → </a:t>
              </a:r>
              <a:r>
                <a:rPr lang="zh-TW" altLang="en-US" sz="1000" b="1" dirty="0">
                  <a:latin typeface="+mj-lt"/>
                  <a:ea typeface="+mj-ea"/>
                  <a:cs typeface="Times New Roman" panose="02020603050405020304" pitchFamily="18" charset="0"/>
                </a:rPr>
                <a:t>於導覽列選擇 </a:t>
              </a:r>
              <a:r>
                <a:rPr lang="en-US" altLang="zh-TW" sz="1000" b="1" dirty="0">
                  <a:latin typeface="+mj-lt"/>
                  <a:ea typeface="+mj-ea"/>
                  <a:cs typeface="Times New Roman" panose="02020603050405020304" pitchFamily="18" charset="0"/>
                </a:rPr>
                <a:t>Studio</a:t>
              </a:r>
              <a:br>
                <a:rPr lang="en-US" altLang="zh-TW" sz="1000" dirty="0">
                  <a:latin typeface="+mj-lt"/>
                  <a:ea typeface="+mj-ea"/>
                  <a:cs typeface="Times New Roman" panose="02020603050405020304" pitchFamily="18" charset="0"/>
                </a:rPr>
              </a:br>
              <a:r>
                <a:rPr lang="zh-CN" altLang="en-US" sz="1000" b="1" dirty="0">
                  <a:latin typeface="+mj-lt"/>
                  <a:ea typeface="+mj-ea"/>
                  <a:cs typeface="Times New Roman" panose="02020603050405020304" pitchFamily="18" charset="0"/>
                </a:rPr>
                <a:t>步驟二</a:t>
              </a:r>
              <a:r>
                <a:rPr lang="zh-TW" altLang="en-US" sz="1000" b="1" dirty="0">
                  <a:latin typeface="+mj-lt"/>
                  <a:ea typeface="+mj-ea"/>
                  <a:cs typeface="Times New Roman" panose="02020603050405020304" pitchFamily="18" charset="0"/>
                </a:rPr>
                <a:t>：點選 </a:t>
              </a:r>
              <a:r>
                <a:rPr lang="en-US" altLang="zh-TW" sz="1000" b="1" dirty="0">
                  <a:latin typeface="+mj-lt"/>
                  <a:ea typeface="+mj-ea"/>
                  <a:cs typeface="Times New Roman" panose="02020603050405020304" pitchFamily="18" charset="0"/>
                </a:rPr>
                <a:t>Create New → </a:t>
              </a:r>
              <a:r>
                <a:rPr lang="zh-TW" altLang="en-US" sz="1000" b="1" dirty="0">
                  <a:latin typeface="+mj-lt"/>
                  <a:ea typeface="+mj-ea"/>
                  <a:cs typeface="Times New Roman" panose="02020603050405020304" pitchFamily="18" charset="0"/>
                </a:rPr>
                <a:t>選擇 </a:t>
              </a:r>
              <a:r>
                <a:rPr lang="en-US" altLang="zh-TW" sz="1000" b="1" dirty="0">
                  <a:latin typeface="+mj-lt"/>
                  <a:ea typeface="+mj-ea"/>
                  <a:cs typeface="Times New Roman" panose="02020603050405020304" pitchFamily="18" charset="0"/>
                </a:rPr>
                <a:t>Agent</a:t>
              </a:r>
              <a:endParaRPr lang="en-US" altLang="zh-TW" sz="1000" dirty="0">
                <a:latin typeface="+mj-lt"/>
                <a:ea typeface="+mj-ea"/>
                <a:cs typeface="Times New Roman" panose="02020603050405020304" pitchFamily="18" charset="0"/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CB39F207-22D6-4A71-80C7-AF924B0A4DE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4280" y="718731"/>
            <a:ext cx="1486840" cy="1377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1226EBB-9969-45A3-98E9-240DC5E99379}"/>
              </a:ext>
            </a:extLst>
          </p:cNvPr>
          <p:cNvCxnSpPr/>
          <p:nvPr/>
        </p:nvCxnSpPr>
        <p:spPr>
          <a:xfrm flipV="1">
            <a:off x="6961546" y="1401838"/>
            <a:ext cx="209894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1">
            <a:extLst>
              <a:ext uri="{FF2B5EF4-FFF2-40B4-BE49-F238E27FC236}">
                <a16:creationId xmlns:a16="http://schemas.microsoft.com/office/drawing/2014/main" id="{8D5B80D7-95E7-45A1-AD53-E714EA22AB58}"/>
              </a:ext>
            </a:extLst>
          </p:cNvPr>
          <p:cNvSpPr/>
          <p:nvPr/>
        </p:nvSpPr>
        <p:spPr>
          <a:xfrm>
            <a:off x="227120" y="4319899"/>
            <a:ext cx="5226911" cy="69807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zh-CN" altLang="en-US" sz="1050" dirty="0">
                <a:latin typeface="+mj-lt"/>
                <a:ea typeface="+mj-ea"/>
                <a:cs typeface="Times New Roman" panose="02020603050405020304" pitchFamily="18" charset="0"/>
              </a:rPr>
              <a:t>步驟四</a:t>
            </a:r>
            <a:r>
              <a:rPr lang="en-US" sz="1050" dirty="0">
                <a:latin typeface="+mj-lt"/>
                <a:ea typeface="+mj-ea"/>
                <a:cs typeface="Times New Roman" panose="02020603050405020304" pitchFamily="18" charset="0"/>
              </a:rPr>
              <a:t>: </a:t>
            </a:r>
            <a:r>
              <a:rPr lang="zh-TW" altLang="en-US" sz="1050" dirty="0">
                <a:latin typeface="+mj-lt"/>
                <a:ea typeface="+mj-ea"/>
                <a:cs typeface="Times New Roman" panose="02020603050405020304" pitchFamily="18" charset="0"/>
              </a:rPr>
              <a:t>將 </a:t>
            </a:r>
            <a:r>
              <a:rPr lang="en-US" altLang="zh-TW" sz="1050" dirty="0">
                <a:latin typeface="+mj-lt"/>
                <a:ea typeface="+mj-ea"/>
                <a:cs typeface="Times New Roman" panose="02020603050405020304" pitchFamily="18" charset="0"/>
              </a:rPr>
              <a:t>Agent </a:t>
            </a:r>
            <a:r>
              <a:rPr lang="zh-TW" altLang="en-US" sz="1050" dirty="0">
                <a:latin typeface="+mj-lt"/>
                <a:ea typeface="+mj-ea"/>
                <a:cs typeface="Times New Roman" panose="02020603050405020304" pitchFamily="18" charset="0"/>
              </a:rPr>
              <a:t>發佈至 </a:t>
            </a:r>
            <a:r>
              <a:rPr lang="en-US" altLang="zh-TW" sz="1050" dirty="0">
                <a:latin typeface="+mj-lt"/>
                <a:ea typeface="+mj-ea"/>
                <a:cs typeface="Times New Roman" panose="02020603050405020304" pitchFamily="18" charset="0"/>
              </a:rPr>
              <a:t>Orchestrator</a:t>
            </a:r>
            <a:endParaRPr lang="en-US" sz="1050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1050" dirty="0"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zh-TW" altLang="en-US" sz="1050" dirty="0"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完成 </a:t>
            </a:r>
            <a:r>
              <a:rPr lang="en-US" sz="1050" dirty="0"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Agent </a:t>
            </a:r>
            <a:r>
              <a:rPr lang="zh-TW" altLang="en-US" sz="1050" dirty="0"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建立後，可於 </a:t>
            </a:r>
            <a:r>
              <a:rPr lang="en-US" sz="1050" dirty="0"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RPA Workflow </a:t>
            </a:r>
            <a:r>
              <a:rPr lang="zh-TW" altLang="en-US" sz="1050" dirty="0"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中使用，或用於建構 </a:t>
            </a:r>
            <a:r>
              <a:rPr lang="en-US" sz="1050" dirty="0"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Agentic </a:t>
            </a:r>
            <a:r>
              <a:rPr lang="en-US" sz="1050" dirty="0" err="1"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Automation（Agent</a:t>
            </a:r>
            <a:r>
              <a:rPr lang="en-US" sz="1050" dirty="0"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050" dirty="0" err="1"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Orchestrator／Meatro</a:t>
            </a:r>
            <a:r>
              <a:rPr lang="en-US" sz="1050" dirty="0"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）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F9FB32-AC04-44AB-A122-17F68C07A58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466" y="3768536"/>
            <a:ext cx="1891454" cy="1272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51403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706E771-FF9D-49D9-8C47-564044DB5B69}"/>
              </a:ext>
            </a:extLst>
          </p:cNvPr>
          <p:cNvSpPr/>
          <p:nvPr/>
        </p:nvSpPr>
        <p:spPr>
          <a:xfrm>
            <a:off x="2330242" y="168717"/>
            <a:ext cx="4557713" cy="2949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000" b="1">
                <a:solidFill>
                  <a:srgbClr val="000000"/>
                </a:solidFill>
                <a:latin typeface="+mj-lt"/>
                <a:ea typeface="+mj-ea"/>
                <a:cs typeface="Times New Roman" panose="02020603050405020304" pitchFamily="18" charset="0"/>
              </a:rPr>
              <a:t>UIPATH AGENT BUILDER</a:t>
            </a:r>
            <a:endParaRPr lang="en-US" sz="200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Shape 15">
            <a:extLst>
              <a:ext uri="{FF2B5EF4-FFF2-40B4-BE49-F238E27FC236}">
                <a16:creationId xmlns:a16="http://schemas.microsoft.com/office/drawing/2014/main" id="{DC8B1258-3ECE-4668-A429-9691D1CEB51E}"/>
              </a:ext>
            </a:extLst>
          </p:cNvPr>
          <p:cNvSpPr/>
          <p:nvPr/>
        </p:nvSpPr>
        <p:spPr>
          <a:xfrm>
            <a:off x="436167" y="662942"/>
            <a:ext cx="8501301" cy="1114166"/>
          </a:xfrm>
          <a:prstGeom prst="rect">
            <a:avLst/>
          </a:prstGeom>
          <a:solidFill>
            <a:srgbClr val="FFFACD"/>
          </a:solidFill>
        </p:spPr>
        <p:txBody>
          <a:bodyPr/>
          <a:lstStyle/>
          <a:p>
            <a:endParaRPr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" name="Shape 16">
            <a:extLst>
              <a:ext uri="{FF2B5EF4-FFF2-40B4-BE49-F238E27FC236}">
                <a16:creationId xmlns:a16="http://schemas.microsoft.com/office/drawing/2014/main" id="{86DBC754-4F14-4076-88A2-B3DC762C31B4}"/>
              </a:ext>
            </a:extLst>
          </p:cNvPr>
          <p:cNvSpPr/>
          <p:nvPr/>
        </p:nvSpPr>
        <p:spPr>
          <a:xfrm>
            <a:off x="421167" y="652782"/>
            <a:ext cx="45719" cy="1114165"/>
          </a:xfrm>
          <a:prstGeom prst="rect">
            <a:avLst/>
          </a:prstGeom>
          <a:solidFill>
            <a:srgbClr val="FA4616"/>
          </a:solidFill>
        </p:spPr>
        <p:txBody>
          <a:bodyPr/>
          <a:lstStyle/>
          <a:p>
            <a:endParaRPr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" name="Text 17">
            <a:extLst>
              <a:ext uri="{FF2B5EF4-FFF2-40B4-BE49-F238E27FC236}">
                <a16:creationId xmlns:a16="http://schemas.microsoft.com/office/drawing/2014/main" id="{E59E9B6B-C277-4BD6-85ED-484537847C2B}"/>
              </a:ext>
            </a:extLst>
          </p:cNvPr>
          <p:cNvSpPr/>
          <p:nvPr/>
        </p:nvSpPr>
        <p:spPr>
          <a:xfrm>
            <a:off x="543323" y="770099"/>
            <a:ext cx="2160848" cy="12824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zh-CN" altLang="en-US" sz="1050" b="1" dirty="0">
                <a:solidFill>
                  <a:srgbClr val="0052CC"/>
                </a:solidFill>
                <a:latin typeface="+mj-lt"/>
                <a:ea typeface="+mj-ea"/>
                <a:cs typeface="Times New Roman" panose="02020603050405020304" pitchFamily="18" charset="0"/>
              </a:rPr>
              <a:t>品質評估 </a:t>
            </a:r>
            <a:r>
              <a:rPr lang="en-US" sz="1050" b="1" dirty="0">
                <a:solidFill>
                  <a:srgbClr val="0052CC"/>
                </a:solidFill>
                <a:latin typeface="+mj-lt"/>
                <a:ea typeface="+mj-ea"/>
                <a:cs typeface="Times New Roman" panose="02020603050405020304" pitchFamily="18" charset="0"/>
              </a:rPr>
              <a:t>Agent (Agent Health Score)</a:t>
            </a:r>
            <a:endParaRPr lang="en-US" sz="1050" dirty="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8" name="Text 18">
            <a:extLst>
              <a:ext uri="{FF2B5EF4-FFF2-40B4-BE49-F238E27FC236}">
                <a16:creationId xmlns:a16="http://schemas.microsoft.com/office/drawing/2014/main" id="{4A3A0FD1-849E-400F-95FD-614208FC64F8}"/>
              </a:ext>
            </a:extLst>
          </p:cNvPr>
          <p:cNvSpPr/>
          <p:nvPr/>
        </p:nvSpPr>
        <p:spPr>
          <a:xfrm>
            <a:off x="543323" y="987984"/>
            <a:ext cx="8101552" cy="73135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100" b="1" dirty="0">
                <a:latin typeface="+mj-lt"/>
                <a:ea typeface="+mj-ea"/>
                <a:cs typeface="Times New Roman" panose="02020603050405020304" pitchFamily="18" charset="0"/>
              </a:rPr>
              <a:t>UiPath </a:t>
            </a:r>
            <a:r>
              <a:rPr lang="zh-TW" altLang="en-US" sz="1100" b="1" dirty="0">
                <a:latin typeface="+mj-lt"/>
                <a:ea typeface="+mj-ea"/>
                <a:cs typeface="Times New Roman" panose="02020603050405020304" pitchFamily="18" charset="0"/>
              </a:rPr>
              <a:t>提供 </a:t>
            </a:r>
            <a:r>
              <a:rPr lang="en-US" altLang="zh-TW" sz="1100" b="1" dirty="0">
                <a:latin typeface="+mj-lt"/>
                <a:ea typeface="+mj-ea"/>
                <a:cs typeface="Times New Roman" panose="02020603050405020304" pitchFamily="18" charset="0"/>
              </a:rPr>
              <a:t>Agent </a:t>
            </a:r>
            <a:r>
              <a:rPr lang="zh-TW" altLang="en-US" sz="1100" b="1" dirty="0">
                <a:latin typeface="+mj-lt"/>
                <a:ea typeface="+mj-ea"/>
                <a:cs typeface="Times New Roman" panose="02020603050405020304" pitchFamily="18" charset="0"/>
              </a:rPr>
              <a:t>的品質評估機制。</a:t>
            </a:r>
            <a:r>
              <a:rPr lang="en-US" altLang="zh-TW" sz="1100" b="1" dirty="0">
                <a:latin typeface="+mj-lt"/>
                <a:ea typeface="+mj-ea"/>
                <a:cs typeface="Times New Roman" panose="02020603050405020304" pitchFamily="18" charset="0"/>
              </a:rPr>
              <a:t>Prompt </a:t>
            </a:r>
            <a:r>
              <a:rPr lang="zh-TW" altLang="en-US" sz="1100" b="1" dirty="0">
                <a:latin typeface="+mj-lt"/>
                <a:ea typeface="+mj-ea"/>
                <a:cs typeface="Times New Roman" panose="02020603050405020304" pitchFamily="18" charset="0"/>
              </a:rPr>
              <a:t>在 </a:t>
            </a:r>
            <a:r>
              <a:rPr lang="en-US" altLang="zh-TW" sz="1100" b="1" dirty="0">
                <a:latin typeface="+mj-lt"/>
                <a:ea typeface="+mj-ea"/>
                <a:cs typeface="Times New Roman" panose="02020603050405020304" pitchFamily="18" charset="0"/>
              </a:rPr>
              <a:t>Agent </a:t>
            </a:r>
            <a:r>
              <a:rPr lang="zh-TW" altLang="en-US" sz="1100" b="1" dirty="0">
                <a:latin typeface="+mj-lt"/>
                <a:ea typeface="+mj-ea"/>
                <a:cs typeface="Times New Roman" panose="02020603050405020304" pitchFamily="18" charset="0"/>
              </a:rPr>
              <a:t>效能評估中扮演關鍵角色（約佔 </a:t>
            </a:r>
            <a:r>
              <a:rPr lang="en-US" altLang="zh-TW" sz="1100" b="1" dirty="0">
                <a:latin typeface="+mj-lt"/>
                <a:ea typeface="+mj-ea"/>
                <a:cs typeface="Times New Roman" panose="02020603050405020304" pitchFamily="18" charset="0"/>
              </a:rPr>
              <a:t>30% </a:t>
            </a:r>
            <a:r>
              <a:rPr lang="zh-TW" altLang="en-US" sz="1100" b="1" dirty="0">
                <a:latin typeface="+mj-lt"/>
                <a:ea typeface="+mj-ea"/>
                <a:cs typeface="Times New Roman" panose="02020603050405020304" pitchFamily="18" charset="0"/>
              </a:rPr>
              <a:t>權重），並與 </a:t>
            </a:r>
            <a:r>
              <a:rPr lang="en-US" altLang="zh-TW" sz="1100" b="1" dirty="0">
                <a:latin typeface="+mj-lt"/>
                <a:ea typeface="+mj-ea"/>
                <a:cs typeface="Times New Roman" panose="02020603050405020304" pitchFamily="18" charset="0"/>
              </a:rPr>
              <a:t>Evaluation </a:t>
            </a:r>
            <a:r>
              <a:rPr lang="zh-TW" altLang="en-US" sz="1100" b="1" dirty="0">
                <a:latin typeface="+mj-lt"/>
                <a:ea typeface="+mj-ea"/>
                <a:cs typeface="Times New Roman" panose="02020603050405020304" pitchFamily="18" charset="0"/>
              </a:rPr>
              <a:t>能力及 </a:t>
            </a:r>
            <a:r>
              <a:rPr lang="en-US" altLang="zh-TW" sz="1100" b="1" dirty="0">
                <a:latin typeface="+mj-lt"/>
                <a:ea typeface="+mj-ea"/>
                <a:cs typeface="Times New Roman" panose="02020603050405020304" pitchFamily="18" charset="0"/>
              </a:rPr>
              <a:t>Input Schema </a:t>
            </a:r>
            <a:r>
              <a:rPr lang="zh-TW" altLang="en-US" sz="1100" b="1" dirty="0">
                <a:latin typeface="+mj-lt"/>
                <a:ea typeface="+mj-ea"/>
                <a:cs typeface="Times New Roman" panose="02020603050405020304" pitchFamily="18" charset="0"/>
              </a:rPr>
              <a:t>等因素共同影響 </a:t>
            </a:r>
            <a:r>
              <a:rPr lang="en-US" altLang="zh-TW" sz="1100" b="1" dirty="0">
                <a:latin typeface="+mj-lt"/>
                <a:ea typeface="+mj-ea"/>
                <a:cs typeface="Times New Roman" panose="02020603050405020304" pitchFamily="18" charset="0"/>
              </a:rPr>
              <a:t>Agent </a:t>
            </a:r>
            <a:r>
              <a:rPr lang="zh-TW" altLang="en-US" sz="1100" b="1" dirty="0">
                <a:latin typeface="+mj-lt"/>
                <a:ea typeface="+mj-ea"/>
                <a:cs typeface="Times New Roman" panose="02020603050405020304" pitchFamily="18" charset="0"/>
              </a:rPr>
              <a:t>表現，突顯有效 </a:t>
            </a:r>
            <a:r>
              <a:rPr lang="en-US" altLang="zh-TW" sz="1100" b="1" dirty="0">
                <a:latin typeface="+mj-lt"/>
                <a:ea typeface="+mj-ea"/>
                <a:cs typeface="Times New Roman" panose="02020603050405020304" pitchFamily="18" charset="0"/>
              </a:rPr>
              <a:t>Prompt </a:t>
            </a:r>
            <a:r>
              <a:rPr lang="zh-TW" altLang="en-US" sz="1100" b="1" dirty="0">
                <a:latin typeface="+mj-lt"/>
                <a:ea typeface="+mj-ea"/>
                <a:cs typeface="Times New Roman" panose="02020603050405020304" pitchFamily="18" charset="0"/>
              </a:rPr>
              <a:t>設計的重要性。</a:t>
            </a:r>
            <a:endParaRPr lang="zh-TW" altLang="en-US" sz="1100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1100" dirty="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E4E720-B2BC-4431-B334-7E81DB5F5D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21680" y="1976380"/>
            <a:ext cx="1717040" cy="2679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C2CC650-832A-4EE2-ACB7-C967F838AE0B}"/>
              </a:ext>
            </a:extLst>
          </p:cNvPr>
          <p:cNvGrpSpPr/>
          <p:nvPr/>
        </p:nvGrpSpPr>
        <p:grpSpPr>
          <a:xfrm>
            <a:off x="2590800" y="1976381"/>
            <a:ext cx="2506270" cy="2636260"/>
            <a:chOff x="1971040" y="1976380"/>
            <a:chExt cx="2506270" cy="282855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3931933-C2E2-4980-A595-E6EB331BE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1040" y="1976380"/>
              <a:ext cx="2506270" cy="282855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123DEE-2E9C-4219-B6D3-256D599FFD31}"/>
                </a:ext>
              </a:extLst>
            </p:cNvPr>
            <p:cNvSpPr txBox="1"/>
            <p:nvPr/>
          </p:nvSpPr>
          <p:spPr>
            <a:xfrm>
              <a:off x="2011680" y="3499749"/>
              <a:ext cx="2377440" cy="39627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>
                <a:latin typeface="+mj-lt"/>
                <a:ea typeface="+mj-ea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370066CE-62C8-4A24-8642-2DA750AB5CE6}"/>
              </a:ext>
            </a:extLst>
          </p:cNvPr>
          <p:cNvSpPr/>
          <p:nvPr/>
        </p:nvSpPr>
        <p:spPr>
          <a:xfrm>
            <a:off x="294640" y="3499749"/>
            <a:ext cx="2207970" cy="682108"/>
          </a:xfrm>
          <a:prstGeom prst="wedgeRoundRectCallout">
            <a:avLst>
              <a:gd name="adj1" fmla="val 60154"/>
              <a:gd name="adj2" fmla="val -26249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100" dirty="0">
                <a:solidFill>
                  <a:schemeClr val="tx1"/>
                </a:solidFill>
                <a:latin typeface="+mj-lt"/>
                <a:ea typeface="+mj-ea"/>
                <a:cs typeface="Times New Roman" panose="02020603050405020304" pitchFamily="18" charset="0"/>
              </a:rPr>
              <a:t>評分方式依據四項要素的權重計算：</a:t>
            </a:r>
            <a:r>
              <a:rPr lang="en-US" sz="1100" dirty="0" err="1">
                <a:solidFill>
                  <a:schemeClr val="tx1"/>
                </a:solidFill>
                <a:latin typeface="+mj-lt"/>
                <a:ea typeface="+mj-ea"/>
                <a:cs typeface="Times New Roman" panose="02020603050405020304" pitchFamily="18" charset="0"/>
              </a:rPr>
              <a:t>Prompt、Tools、Input</a:t>
            </a:r>
            <a:r>
              <a:rPr lang="en-US" sz="1100" dirty="0">
                <a:solidFill>
                  <a:schemeClr val="tx1"/>
                </a:solidFill>
                <a:latin typeface="+mj-lt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+mj-lt"/>
                <a:ea typeface="+mj-ea"/>
                <a:cs typeface="Times New Roman" panose="02020603050405020304" pitchFamily="18" charset="0"/>
              </a:rPr>
              <a:t>Schema、Evaluations</a:t>
            </a:r>
            <a:r>
              <a:rPr lang="en-US" sz="1100" dirty="0">
                <a:solidFill>
                  <a:schemeClr val="tx1"/>
                </a:solidFill>
                <a:latin typeface="+mj-lt"/>
                <a:ea typeface="+mj-ea"/>
                <a:cs typeface="Times New Roman" panose="02020603050405020304" pitchFamily="18" charset="0"/>
              </a:rPr>
              <a:t>。</a:t>
            </a:r>
            <a:endParaRPr lang="en-US" sz="1100" b="1" dirty="0">
              <a:solidFill>
                <a:schemeClr val="tx1"/>
              </a:solidFill>
              <a:latin typeface="+mj-lt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88507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DD077D3-AFDA-4031-A34B-37D5363FFCE5}"/>
              </a:ext>
            </a:extLst>
          </p:cNvPr>
          <p:cNvSpPr/>
          <p:nvPr/>
        </p:nvSpPr>
        <p:spPr>
          <a:xfrm>
            <a:off x="2330242" y="168717"/>
            <a:ext cx="4557713" cy="2949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UIPATH AGENT BUILDER</a:t>
            </a:r>
            <a:endParaRPr lang="en-US" sz="200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60EA5D5-EA77-4642-A937-76A370F2A38D}"/>
              </a:ext>
            </a:extLst>
          </p:cNvPr>
          <p:cNvGrpSpPr/>
          <p:nvPr/>
        </p:nvGrpSpPr>
        <p:grpSpPr>
          <a:xfrm>
            <a:off x="638038" y="1252962"/>
            <a:ext cx="5023352" cy="575317"/>
            <a:chOff x="638038" y="1929998"/>
            <a:chExt cx="5023352" cy="57531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C6F8D59-6C54-4CE1-9E79-C3B988AA50D9}"/>
                </a:ext>
              </a:extLst>
            </p:cNvPr>
            <p:cNvSpPr/>
            <p:nvPr/>
          </p:nvSpPr>
          <p:spPr>
            <a:xfrm>
              <a:off x="1089390" y="2174403"/>
              <a:ext cx="4572000" cy="27699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200">
                  <a:latin typeface="Times New Roman" panose="02020603050405020304" pitchFamily="18" charset="0"/>
                  <a:ea typeface="Microsoft JhengHei" panose="020B0604030504040204" pitchFamily="34" charset="-120"/>
                  <a:cs typeface="Times New Roman" panose="02020603050405020304" pitchFamily="18" charset="0"/>
                  <a:hlinkClick r:id="rId2"/>
                </a:rPr>
                <a:t>Create AI Agent with UiPath Agent Builder</a:t>
              </a:r>
              <a:endParaRPr lang="en-US" sz="120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endParaRPr>
            </a:p>
          </p:txBody>
        </p:sp>
        <p:pic>
          <p:nvPicPr>
            <p:cNvPr id="4" name="Picture 2" descr="UiPath Support Tiers - Expert Help, Upgrades &amp; More! | UiPath">
              <a:extLst>
                <a:ext uri="{FF2B5EF4-FFF2-40B4-BE49-F238E27FC236}">
                  <a16:creationId xmlns:a16="http://schemas.microsoft.com/office/drawing/2014/main" id="{77B57DE8-6845-412B-8E45-1CB534E31D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638038" y="1929998"/>
              <a:ext cx="575317" cy="575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88A9062-39F7-4184-B763-DF8914007AC6}"/>
              </a:ext>
            </a:extLst>
          </p:cNvPr>
          <p:cNvGrpSpPr/>
          <p:nvPr/>
        </p:nvGrpSpPr>
        <p:grpSpPr>
          <a:xfrm>
            <a:off x="638038" y="1887861"/>
            <a:ext cx="3521268" cy="575317"/>
            <a:chOff x="444099" y="4527716"/>
            <a:chExt cx="3521268" cy="5753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14A14FB-747A-4C17-A5C3-10B9A5687318}"/>
                </a:ext>
              </a:extLst>
            </p:cNvPr>
            <p:cNvSpPr txBox="1"/>
            <p:nvPr/>
          </p:nvSpPr>
          <p:spPr>
            <a:xfrm>
              <a:off x="978945" y="4684465"/>
              <a:ext cx="29864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latin typeface="Times New Roman" panose="02020603050405020304" pitchFamily="18" charset="0"/>
                  <a:ea typeface="Microsoft JhengHei" panose="020B0604030504040204" pitchFamily="34" charset="-120"/>
                  <a:cs typeface="Times New Roman" panose="02020603050405020304" pitchFamily="18" charset="0"/>
                  <a:hlinkClick r:id="rId4"/>
                </a:rPr>
                <a:t>UiPath Agent Builder and memory tools</a:t>
              </a:r>
              <a:endParaRPr lang="en-US" sz="120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endParaRPr>
            </a:p>
          </p:txBody>
        </p:sp>
        <p:pic>
          <p:nvPicPr>
            <p:cNvPr id="7" name="Picture 2" descr="UiPath Support Tiers - Expert Help, Upgrades &amp; More! | UiPath">
              <a:extLst>
                <a:ext uri="{FF2B5EF4-FFF2-40B4-BE49-F238E27FC236}">
                  <a16:creationId xmlns:a16="http://schemas.microsoft.com/office/drawing/2014/main" id="{6CCE1356-A484-4BC4-925B-E8F0DB50FE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44099" y="4527716"/>
              <a:ext cx="575317" cy="575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 1">
            <a:extLst>
              <a:ext uri="{FF2B5EF4-FFF2-40B4-BE49-F238E27FC236}">
                <a16:creationId xmlns:a16="http://schemas.microsoft.com/office/drawing/2014/main" id="{80D5E128-A63A-4CC5-896E-2D7BE985F3C1}"/>
              </a:ext>
            </a:extLst>
          </p:cNvPr>
          <p:cNvSpPr/>
          <p:nvPr/>
        </p:nvSpPr>
        <p:spPr>
          <a:xfrm>
            <a:off x="638038" y="811712"/>
            <a:ext cx="3764029" cy="2890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Tham khảo </a:t>
            </a:r>
            <a:r>
              <a:rPr lang="zh-CN" altLang="en-US" sz="1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參考</a:t>
            </a:r>
            <a:r>
              <a:rPr lang="en-US" sz="14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: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672880-32CE-4960-A509-F34BC5C57DDB}"/>
              </a:ext>
            </a:extLst>
          </p:cNvPr>
          <p:cNvGrpSpPr/>
          <p:nvPr/>
        </p:nvGrpSpPr>
        <p:grpSpPr>
          <a:xfrm>
            <a:off x="638038" y="2478358"/>
            <a:ext cx="5147317" cy="575317"/>
            <a:chOff x="638038" y="2478358"/>
            <a:chExt cx="5147317" cy="57531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757ADAF-4B9D-44DC-A479-7D89F8AF61D1}"/>
                </a:ext>
              </a:extLst>
            </p:cNvPr>
            <p:cNvSpPr/>
            <p:nvPr/>
          </p:nvSpPr>
          <p:spPr>
            <a:xfrm>
              <a:off x="1213355" y="2627516"/>
              <a:ext cx="4572000" cy="27699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200">
                  <a:solidFill>
                    <a:srgbClr val="0F0F0F"/>
                  </a:solidFill>
                  <a:latin typeface="Times New Roman" panose="02020603050405020304" pitchFamily="18" charset="0"/>
                  <a:ea typeface="Microsoft JhengHei" panose="020B0604030504040204" pitchFamily="34" charset="-120"/>
                  <a:cs typeface="Times New Roman" panose="02020603050405020304" pitchFamily="18" charset="0"/>
                  <a:hlinkClick r:id="rId5"/>
                </a:rPr>
                <a:t>How to Use Agentic Automation in UiPath</a:t>
              </a:r>
              <a:endParaRPr lang="en-US" sz="1200" i="0">
                <a:solidFill>
                  <a:srgbClr val="0F0F0F"/>
                </a:solidFill>
                <a:effectLst/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1" name="Picture 2" descr="UiPath Support Tiers - Expert Help, Upgrades &amp; More! | UiPath">
              <a:extLst>
                <a:ext uri="{FF2B5EF4-FFF2-40B4-BE49-F238E27FC236}">
                  <a16:creationId xmlns:a16="http://schemas.microsoft.com/office/drawing/2014/main" id="{A3F09105-A783-43CA-953E-00579775A5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638038" y="2478358"/>
              <a:ext cx="575317" cy="575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167782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20133B8-C4D4-4BFD-A714-92F68689ECD4}"/>
              </a:ext>
            </a:extLst>
          </p:cNvPr>
          <p:cNvSpPr/>
          <p:nvPr/>
        </p:nvSpPr>
        <p:spPr>
          <a:xfrm>
            <a:off x="1234440" y="1531889"/>
            <a:ext cx="6675120" cy="138884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AUTOPILOT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2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GENERATIVE AI ACTIVITIES</a:t>
            </a:r>
            <a:endParaRPr lang="en-US" sz="320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06919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804065" y="134147"/>
            <a:ext cx="1535870" cy="29495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b="1">
                <a:solidFill>
                  <a:srgbClr val="000000"/>
                </a:solidFill>
                <a:latin typeface="+mj-lt"/>
                <a:ea typeface="+mj-ea"/>
                <a:cs typeface="Times New Roman" panose="02020603050405020304" pitchFamily="18" charset="0"/>
              </a:rPr>
              <a:t>AUTOPILOT</a:t>
            </a:r>
            <a:endParaRPr lang="en-US" sz="200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458797" y="785257"/>
            <a:ext cx="8412916" cy="1191480"/>
          </a:xfrm>
          <a:prstGeom prst="rect">
            <a:avLst/>
          </a:prstGeom>
          <a:noFill/>
        </p:spPr>
        <p:txBody>
          <a:bodyPr wrap="square" lIns="102108" tIns="102108" rIns="102108" bIns="102108" rtlCol="0" anchor="t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Autopilot </a:t>
            </a:r>
            <a:r>
              <a:rPr lang="zh-TW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在多種角色中出現：</a:t>
            </a:r>
            <a:r>
              <a:rPr 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Autopilot for </a:t>
            </a:r>
            <a:r>
              <a:rPr lang="en-US" sz="1100" dirty="0" err="1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Developers、for</a:t>
            </a:r>
            <a:r>
              <a:rPr 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Testers、for</a:t>
            </a:r>
            <a:r>
              <a:rPr 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 Business Analysts，</a:t>
            </a:r>
            <a:r>
              <a:rPr lang="zh-TW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以及 “</a:t>
            </a:r>
            <a:r>
              <a:rPr 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Autopilot for Everyone”（</a:t>
            </a:r>
            <a:r>
              <a:rPr lang="zh-TW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整合於 </a:t>
            </a:r>
            <a:r>
              <a:rPr lang="en-US" sz="1100" dirty="0" err="1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Studio、Test</a:t>
            </a:r>
            <a:r>
              <a:rPr 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Manager、Apps</a:t>
            </a:r>
            <a:r>
              <a:rPr 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 </a:t>
            </a:r>
            <a:r>
              <a:rPr lang="zh-TW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的 </a:t>
            </a:r>
            <a:r>
              <a:rPr lang="en-US" altLang="zh-TW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chat/generative </a:t>
            </a:r>
            <a:r>
              <a:rPr lang="en-US" altLang="zh-TW" sz="1100" dirty="0" err="1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assistan</a:t>
            </a:r>
            <a:r>
              <a:rPr lang="zh-TW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）。</a:t>
            </a:r>
            <a:endParaRPr lang="en-US" sz="1100" dirty="0">
              <a:solidFill>
                <a:srgbClr val="333333"/>
              </a:solidFill>
              <a:latin typeface="+mj-lt"/>
              <a:ea typeface="+mj-ea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zh-TW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使用 </a:t>
            </a:r>
            <a:r>
              <a:rPr lang="en-US" altLang="zh-TW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LLM </a:t>
            </a:r>
            <a:r>
              <a:rPr lang="zh-TW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模型，如 </a:t>
            </a:r>
            <a:r>
              <a:rPr lang="en-US" altLang="zh-TW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Claude 3.5 </a:t>
            </a:r>
            <a:r>
              <a:rPr lang="en-US" altLang="zh-TW" sz="1100" dirty="0" err="1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Sonet</a:t>
            </a:r>
            <a:r>
              <a:rPr lang="zh-TW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，可快速、精確地回應，並具備上下文理解能力。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560397" y="1934303"/>
            <a:ext cx="307777" cy="24776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zh-CN" altLang="en-US" sz="1200" b="1" dirty="0">
                <a:solidFill>
                  <a:srgbClr val="0052CC"/>
                </a:solidFill>
                <a:latin typeface="+mj-lt"/>
                <a:ea typeface="+mj-ea"/>
                <a:cs typeface="Times New Roman" panose="02020603050405020304" pitchFamily="18" charset="0"/>
              </a:rPr>
              <a:t>目的</a:t>
            </a:r>
            <a:endParaRPr lang="en-US" sz="1200" dirty="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91897" y="2199258"/>
            <a:ext cx="8149647" cy="73135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支援從自然語言描述撰寫程 </a:t>
            </a:r>
            <a:r>
              <a:rPr lang="en-US" altLang="zh-TW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code/flow </a:t>
            </a:r>
            <a:r>
              <a:rPr lang="zh-TW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、建立測試案例 </a:t>
            </a:r>
            <a:r>
              <a:rPr lang="en-US" altLang="zh-TW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case </a:t>
            </a:r>
            <a:r>
              <a:rPr lang="zh-TW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、撰寫表達式、將手動 </a:t>
            </a:r>
            <a:r>
              <a:rPr lang="en-US" altLang="zh-TW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case </a:t>
            </a:r>
            <a:r>
              <a:rPr lang="zh-TW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轉為 </a:t>
            </a:r>
            <a:r>
              <a:rPr lang="en-US" altLang="zh-TW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test automation </a:t>
            </a:r>
            <a:r>
              <a:rPr lang="zh-TW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、提供流程設計建議，並縮短設計時間。</a:t>
            </a:r>
          </a:p>
          <a:p>
            <a:pPr>
              <a:lnSpc>
                <a:spcPct val="150000"/>
              </a:lnSpc>
            </a:pPr>
            <a:endParaRPr lang="en-US" sz="1100" dirty="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51254" y="2962820"/>
            <a:ext cx="564257" cy="22711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zh-CN" altLang="en-US" sz="1100" b="1" dirty="0">
                <a:solidFill>
                  <a:srgbClr val="0052CC"/>
                </a:solidFill>
                <a:latin typeface="+mj-lt"/>
                <a:ea typeface="+mj-ea"/>
                <a:cs typeface="Times New Roman" panose="02020603050405020304" pitchFamily="18" charset="0"/>
              </a:rPr>
              <a:t>核心能力</a:t>
            </a:r>
            <a:endParaRPr lang="en-US" sz="1100" dirty="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91897" y="3186343"/>
            <a:ext cx="2064668" cy="73122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生成內容 </a:t>
            </a:r>
            <a:r>
              <a:rPr 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(generative)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了解預警 </a:t>
            </a:r>
            <a:r>
              <a:rPr 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(contextual grounding)</a:t>
            </a:r>
            <a:endParaRPr lang="en-US" sz="1100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TW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整合執行 </a:t>
            </a:r>
            <a:r>
              <a:rPr lang="en-US" altLang="zh-TW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UiPath </a:t>
            </a:r>
            <a:r>
              <a:rPr lang="zh-TW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自動化流程。</a:t>
            </a:r>
          </a:p>
        </p:txBody>
      </p:sp>
    </p:spTree>
    <p:extLst>
      <p:ext uri="{BB962C8B-B14F-4D97-AF65-F5344CB8AC3E}">
        <p14:creationId xmlns:p14="http://schemas.microsoft.com/office/powerpoint/2010/main" val="291771423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4">
            <a:extLst>
              <a:ext uri="{FF2B5EF4-FFF2-40B4-BE49-F238E27FC236}">
                <a16:creationId xmlns:a16="http://schemas.microsoft.com/office/drawing/2014/main" id="{B7B646BF-6A5C-4668-B95F-20FBCDE57E35}"/>
              </a:ext>
            </a:extLst>
          </p:cNvPr>
          <p:cNvSpPr/>
          <p:nvPr/>
        </p:nvSpPr>
        <p:spPr>
          <a:xfrm>
            <a:off x="5673287" y="897153"/>
            <a:ext cx="3282239" cy="375487"/>
          </a:xfrm>
          <a:prstGeom prst="rect">
            <a:avLst/>
          </a:prstGeom>
          <a:noFill/>
        </p:spPr>
        <p:txBody>
          <a:bodyPr wrap="square" lIns="102108" tIns="102108" rIns="102108" bIns="102108" rtlCol="0" anchor="t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Autopilot </a:t>
            </a:r>
            <a:r>
              <a:rPr lang="zh-CN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整合在各 </a:t>
            </a:r>
            <a:r>
              <a:rPr 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activities</a:t>
            </a:r>
            <a:endParaRPr lang="en-US" sz="1100" dirty="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07129D5-344A-4B7B-82C2-6418110EACC3}"/>
              </a:ext>
            </a:extLst>
          </p:cNvPr>
          <p:cNvGrpSpPr/>
          <p:nvPr/>
        </p:nvGrpSpPr>
        <p:grpSpPr>
          <a:xfrm>
            <a:off x="5923280" y="1425414"/>
            <a:ext cx="2782255" cy="3341145"/>
            <a:chOff x="651637" y="1773057"/>
            <a:chExt cx="2440845" cy="271688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4A0FC30-651B-4DA9-9A07-93CB37604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1637" y="2861202"/>
              <a:ext cx="2440845" cy="162874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3222E6B-235B-43F7-ACFD-5975FF534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1637" y="1773057"/>
              <a:ext cx="2440845" cy="101848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9" name="Text 4">
            <a:extLst>
              <a:ext uri="{FF2B5EF4-FFF2-40B4-BE49-F238E27FC236}">
                <a16:creationId xmlns:a16="http://schemas.microsoft.com/office/drawing/2014/main" id="{B4D5D9EC-128C-4034-AB63-EEB7D000B416}"/>
              </a:ext>
            </a:extLst>
          </p:cNvPr>
          <p:cNvSpPr/>
          <p:nvPr/>
        </p:nvSpPr>
        <p:spPr>
          <a:xfrm>
            <a:off x="637793" y="594118"/>
            <a:ext cx="2028539" cy="4296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102108" tIns="102108" rIns="102108" bIns="102108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err="1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Uipath</a:t>
            </a:r>
            <a:r>
              <a:rPr 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 studio </a:t>
            </a:r>
            <a:r>
              <a:rPr lang="zh-CN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裡的 </a:t>
            </a:r>
            <a:r>
              <a:rPr lang="en-US" altLang="zh-TW" sz="1100" b="1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Autopilot</a:t>
            </a:r>
            <a:endParaRPr lang="en-US" sz="1100" dirty="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731E1E51-1821-C86A-6A41-E3FD76AA80B5}"/>
              </a:ext>
            </a:extLst>
          </p:cNvPr>
          <p:cNvSpPr/>
          <p:nvPr/>
        </p:nvSpPr>
        <p:spPr>
          <a:xfrm>
            <a:off x="579124" y="1005653"/>
            <a:ext cx="3759439" cy="375487"/>
          </a:xfrm>
          <a:prstGeom prst="rect">
            <a:avLst/>
          </a:prstGeom>
          <a:noFill/>
        </p:spPr>
        <p:txBody>
          <a:bodyPr wrap="square" lIns="102108" tIns="102108" rIns="102108" bIns="102108" rtlCol="0" anchor="t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Autopilot </a:t>
            </a:r>
            <a:r>
              <a:rPr lang="zh-CN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使用自然語言建立自動流程</a:t>
            </a:r>
            <a:endParaRPr lang="en-US" sz="1100" dirty="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681508-25F9-4DB5-8A47-0F3653B1E740}"/>
              </a:ext>
            </a:extLst>
          </p:cNvPr>
          <p:cNvSpPr/>
          <p:nvPr/>
        </p:nvSpPr>
        <p:spPr>
          <a:xfrm>
            <a:off x="3826162" y="106526"/>
            <a:ext cx="2276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+mj-lt"/>
                <a:ea typeface="+mj-ea"/>
                <a:cs typeface="Times New Roman" panose="02020603050405020304" pitchFamily="18" charset="0"/>
              </a:rPr>
              <a:t>AUTOPILOT (1/2)</a:t>
            </a:r>
            <a:endParaRPr lang="en-US" sz="2000">
              <a:latin typeface="+mj-lt"/>
              <a:ea typeface="+mj-ea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182D8DD-324F-4AB4-9D22-A8E619ADFC99}"/>
              </a:ext>
            </a:extLst>
          </p:cNvPr>
          <p:cNvGrpSpPr/>
          <p:nvPr/>
        </p:nvGrpSpPr>
        <p:grpSpPr>
          <a:xfrm>
            <a:off x="88465" y="1342614"/>
            <a:ext cx="5498419" cy="3341145"/>
            <a:chOff x="88465" y="1342614"/>
            <a:chExt cx="5498419" cy="334114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4CECC21-F345-4620-B1B1-AF57A00DD1AB}"/>
                </a:ext>
              </a:extLst>
            </p:cNvPr>
            <p:cNvGrpSpPr/>
            <p:nvPr/>
          </p:nvGrpSpPr>
          <p:grpSpPr>
            <a:xfrm>
              <a:off x="88465" y="1342614"/>
              <a:ext cx="5498419" cy="3341145"/>
              <a:chOff x="34951" y="2585637"/>
              <a:chExt cx="5247885" cy="2356237"/>
            </a:xfrm>
          </p:grpSpPr>
          <p:sp>
            <p:nvSpPr>
              <p:cNvPr id="11" name="Text 11">
                <a:extLst>
                  <a:ext uri="{FF2B5EF4-FFF2-40B4-BE49-F238E27FC236}">
                    <a16:creationId xmlns:a16="http://schemas.microsoft.com/office/drawing/2014/main" id="{BAE01F87-B84F-4B28-AB89-150D4AD2B7F5}"/>
                  </a:ext>
                </a:extLst>
              </p:cNvPr>
              <p:cNvSpPr/>
              <p:nvPr/>
            </p:nvSpPr>
            <p:spPr>
              <a:xfrm>
                <a:off x="2816450" y="3649555"/>
                <a:ext cx="62" cy="12855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marL="0" indent="0" algn="l">
                  <a:lnSpc>
                    <a:spcPct val="150000"/>
                  </a:lnSpc>
                  <a:buNone/>
                </a:pPr>
                <a:endParaRPr lang="en-US" sz="900">
                  <a:latin typeface="+mj-lt"/>
                  <a:ea typeface="+mj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Text 13">
                <a:extLst>
                  <a:ext uri="{FF2B5EF4-FFF2-40B4-BE49-F238E27FC236}">
                    <a16:creationId xmlns:a16="http://schemas.microsoft.com/office/drawing/2014/main" id="{594DC12E-3ACF-42CD-8342-D191976E79A3}"/>
                  </a:ext>
                </a:extLst>
              </p:cNvPr>
              <p:cNvSpPr/>
              <p:nvPr/>
            </p:nvSpPr>
            <p:spPr>
              <a:xfrm>
                <a:off x="2816450" y="4138631"/>
                <a:ext cx="62" cy="12855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marL="0" indent="0" algn="l">
                  <a:lnSpc>
                    <a:spcPct val="150000"/>
                  </a:lnSpc>
                  <a:buNone/>
                </a:pPr>
                <a:endParaRPr lang="en-US" sz="900">
                  <a:latin typeface="+mj-lt"/>
                  <a:ea typeface="+mj-ea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4986D1D-789C-4473-A801-DB4CFD1D70B3}"/>
                  </a:ext>
                </a:extLst>
              </p:cNvPr>
              <p:cNvGrpSpPr/>
              <p:nvPr/>
            </p:nvGrpSpPr>
            <p:grpSpPr>
              <a:xfrm>
                <a:off x="891858" y="2694026"/>
                <a:ext cx="3074034" cy="2247848"/>
                <a:chOff x="734492" y="2718017"/>
                <a:chExt cx="3074034" cy="2247848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040D5C13-3C04-4D43-B6A5-9E971103D4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4492" y="2718017"/>
                  <a:ext cx="3074034" cy="2247848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D83326C-2991-4EC4-AFD8-E97BE0BFFA29}"/>
                    </a:ext>
                  </a:extLst>
                </p:cNvPr>
                <p:cNvSpPr txBox="1"/>
                <p:nvPr/>
              </p:nvSpPr>
              <p:spPr>
                <a:xfrm>
                  <a:off x="844759" y="2913763"/>
                  <a:ext cx="1648155" cy="21705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  <a:prstDash val="lgDash"/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sz="1400">
                    <a:latin typeface="+mj-lt"/>
                    <a:ea typeface="+mj-ea"/>
                  </a:endParaRPr>
                </a:p>
              </p:txBody>
            </p:sp>
          </p:grpSp>
          <p:sp>
            <p:nvSpPr>
              <p:cNvPr id="14" name="Speech Bubble: Rectangle with Corners Rounded 13">
                <a:extLst>
                  <a:ext uri="{FF2B5EF4-FFF2-40B4-BE49-F238E27FC236}">
                    <a16:creationId xmlns:a16="http://schemas.microsoft.com/office/drawing/2014/main" id="{7F975FBE-4389-45D4-B90E-32E078F0682D}"/>
                  </a:ext>
                </a:extLst>
              </p:cNvPr>
              <p:cNvSpPr/>
              <p:nvPr/>
            </p:nvSpPr>
            <p:spPr>
              <a:xfrm>
                <a:off x="4131695" y="4617931"/>
                <a:ext cx="1151141" cy="312213"/>
              </a:xfrm>
              <a:prstGeom prst="wedgeRoundRectCallout">
                <a:avLst>
                  <a:gd name="adj1" fmla="val -85450"/>
                  <a:gd name="adj2" fmla="val -41270"/>
                  <a:gd name="adj3" fmla="val 16667"/>
                </a:avLst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solidFill>
                      <a:schemeClr val="tx1"/>
                    </a:solidFill>
                    <a:latin typeface="+mj-lt"/>
                    <a:ea typeface="+mj-ea"/>
                    <a:cs typeface="Times New Roman" panose="02020603050405020304" pitchFamily="18" charset="0"/>
                  </a:rPr>
                  <a:t>輸入 </a:t>
                </a:r>
                <a:r>
                  <a:rPr lang="en-US" sz="900" dirty="0">
                    <a:solidFill>
                      <a:schemeClr val="tx1"/>
                    </a:solidFill>
                    <a:latin typeface="+mj-lt"/>
                    <a:ea typeface="+mj-ea"/>
                    <a:cs typeface="Times New Roman" panose="02020603050405020304" pitchFamily="18" charset="0"/>
                  </a:rPr>
                  <a:t> prompt </a:t>
                </a:r>
              </a:p>
            </p:txBody>
          </p:sp>
          <p:sp>
            <p:nvSpPr>
              <p:cNvPr id="15" name="Speech Bubble: Rectangle with Corners Rounded 14">
                <a:extLst>
                  <a:ext uri="{FF2B5EF4-FFF2-40B4-BE49-F238E27FC236}">
                    <a16:creationId xmlns:a16="http://schemas.microsoft.com/office/drawing/2014/main" id="{68095B78-B006-481E-A372-F8EB4EB747E2}"/>
                  </a:ext>
                </a:extLst>
              </p:cNvPr>
              <p:cNvSpPr/>
              <p:nvPr/>
            </p:nvSpPr>
            <p:spPr>
              <a:xfrm>
                <a:off x="3958051" y="3598274"/>
                <a:ext cx="1045537" cy="275153"/>
              </a:xfrm>
              <a:prstGeom prst="wedgeRoundRectCallout">
                <a:avLst>
                  <a:gd name="adj1" fmla="val -64213"/>
                  <a:gd name="adj2" fmla="val -28096"/>
                  <a:gd name="adj3" fmla="val 16667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solidFill>
                      <a:schemeClr val="tx1"/>
                    </a:solidFill>
                    <a:latin typeface="+mj-lt"/>
                    <a:ea typeface="+mj-ea"/>
                    <a:cs typeface="Times New Roman" panose="02020603050405020304" pitchFamily="18" charset="0"/>
                  </a:rPr>
                  <a:t>自動建立流程步驟</a:t>
                </a:r>
                <a:endParaRPr lang="en-US" sz="900" dirty="0">
                  <a:solidFill>
                    <a:schemeClr val="tx1"/>
                  </a:solidFill>
                  <a:latin typeface="+mj-lt"/>
                  <a:ea typeface="+mj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Speech Bubble: Rectangle with Corners Rounded 15">
                <a:extLst>
                  <a:ext uri="{FF2B5EF4-FFF2-40B4-BE49-F238E27FC236}">
                    <a16:creationId xmlns:a16="http://schemas.microsoft.com/office/drawing/2014/main" id="{E82141C2-6A31-4899-8E81-F2E8F19B78EA}"/>
                  </a:ext>
                </a:extLst>
              </p:cNvPr>
              <p:cNvSpPr/>
              <p:nvPr/>
            </p:nvSpPr>
            <p:spPr>
              <a:xfrm>
                <a:off x="4216898" y="2585637"/>
                <a:ext cx="859979" cy="604603"/>
              </a:xfrm>
              <a:prstGeom prst="wedgeRoundRectCallout">
                <a:avLst>
                  <a:gd name="adj1" fmla="val -83034"/>
                  <a:gd name="adj2" fmla="val -14726"/>
                  <a:gd name="adj3" fmla="val 16667"/>
                </a:avLst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err="1">
                    <a:solidFill>
                      <a:schemeClr val="tx1"/>
                    </a:solidFill>
                    <a:latin typeface="+mj-lt"/>
                    <a:ea typeface="+mj-ea"/>
                    <a:cs typeface="Times New Roman" panose="02020603050405020304" pitchFamily="18" charset="0"/>
                  </a:rPr>
                  <a:t>Uipath</a:t>
                </a:r>
                <a:r>
                  <a:rPr lang="en-US" sz="900" dirty="0">
                    <a:solidFill>
                      <a:schemeClr val="tx1"/>
                    </a:solidFill>
                    <a:latin typeface="+mj-lt"/>
                    <a:ea typeface="+mj-ea"/>
                    <a:cs typeface="Times New Roman" panose="02020603050405020304" pitchFamily="18" charset="0"/>
                  </a:rPr>
                  <a:t> studio </a:t>
                </a:r>
                <a:r>
                  <a:rPr lang="zh-CN" altLang="en-US" sz="900" dirty="0">
                    <a:solidFill>
                      <a:schemeClr val="tx1"/>
                    </a:solidFill>
                    <a:latin typeface="+mj-lt"/>
                    <a:ea typeface="+mj-ea"/>
                    <a:cs typeface="Times New Roman" panose="02020603050405020304" pitchFamily="18" charset="0"/>
                  </a:rPr>
                  <a:t>的 </a:t>
                </a:r>
                <a:r>
                  <a:rPr lang="en-US" altLang="zh-TW" sz="900" b="1" dirty="0">
                    <a:solidFill>
                      <a:schemeClr val="tx1"/>
                    </a:solidFill>
                    <a:latin typeface="+mj-lt"/>
                    <a:ea typeface="+mj-ea"/>
                    <a:cs typeface="Times New Roman" panose="02020603050405020304" pitchFamily="18" charset="0"/>
                  </a:rPr>
                  <a:t>Autopilot</a:t>
                </a:r>
                <a:endParaRPr lang="en-US" sz="900" b="1" dirty="0">
                  <a:solidFill>
                    <a:schemeClr val="tx1"/>
                  </a:solidFill>
                  <a:latin typeface="+mj-lt"/>
                  <a:ea typeface="+mj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Speech Bubble: Rectangle with Corners Rounded 16">
                <a:extLst>
                  <a:ext uri="{FF2B5EF4-FFF2-40B4-BE49-F238E27FC236}">
                    <a16:creationId xmlns:a16="http://schemas.microsoft.com/office/drawing/2014/main" id="{F0D78001-8D92-4833-BF41-BFF99C15A840}"/>
                  </a:ext>
                </a:extLst>
              </p:cNvPr>
              <p:cNvSpPr/>
              <p:nvPr/>
            </p:nvSpPr>
            <p:spPr>
              <a:xfrm>
                <a:off x="34951" y="3352800"/>
                <a:ext cx="870813" cy="510083"/>
              </a:xfrm>
              <a:prstGeom prst="wedgeRoundRectCallout">
                <a:avLst>
                  <a:gd name="adj1" fmla="val 73628"/>
                  <a:gd name="adj2" fmla="val -29617"/>
                  <a:gd name="adj3" fmla="val 16667"/>
                </a:avLst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900" dirty="0">
                    <a:solidFill>
                      <a:schemeClr val="tx1"/>
                    </a:solidFill>
                    <a:latin typeface="+mj-lt"/>
                    <a:ea typeface="+mj-ea"/>
                    <a:cs typeface="Times New Roman" panose="02020603050405020304" pitchFamily="18" charset="0"/>
                  </a:rPr>
                  <a:t>Autopilot </a:t>
                </a:r>
                <a:r>
                  <a:rPr lang="zh-CN" altLang="en-US" sz="900" dirty="0">
                    <a:solidFill>
                      <a:schemeClr val="tx1"/>
                    </a:solidFill>
                    <a:latin typeface="+mj-lt"/>
                    <a:ea typeface="+mj-ea"/>
                    <a:cs typeface="Times New Roman" panose="02020603050405020304" pitchFamily="18" charset="0"/>
                  </a:rPr>
                  <a:t>建立的流程（尚未完成）</a:t>
                </a:r>
                <a:endParaRPr lang="en-US" sz="900" b="1" dirty="0">
                  <a:solidFill>
                    <a:schemeClr val="tx1"/>
                  </a:solidFill>
                  <a:latin typeface="+mj-lt"/>
                  <a:ea typeface="+mj-ea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FAB0EB-E13B-4715-8A4F-60EBFC94D2A1}"/>
                </a:ext>
              </a:extLst>
            </p:cNvPr>
            <p:cNvSpPr txBox="1"/>
            <p:nvPr/>
          </p:nvSpPr>
          <p:spPr>
            <a:xfrm>
              <a:off x="3897522" y="3824413"/>
              <a:ext cx="3354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rgbClr val="FF0000"/>
                  </a:solidFill>
                  <a:latin typeface="+mj-lt"/>
                  <a:ea typeface="+mj-ea"/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FD49B97-B33C-440C-9BB1-8877F5CE03C1}"/>
                </a:ext>
              </a:extLst>
            </p:cNvPr>
            <p:cNvSpPr txBox="1"/>
            <p:nvPr/>
          </p:nvSpPr>
          <p:spPr>
            <a:xfrm>
              <a:off x="3835434" y="1390041"/>
              <a:ext cx="3354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rgbClr val="FF0000"/>
                  </a:solidFill>
                  <a:latin typeface="+mj-lt"/>
                  <a:ea typeface="+mj-ea"/>
                </a:rPr>
                <a:t>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C161EE2-4AD9-40D0-9CB9-65232D6E5AB0}"/>
                </a:ext>
              </a:extLst>
            </p:cNvPr>
            <p:cNvSpPr txBox="1"/>
            <p:nvPr/>
          </p:nvSpPr>
          <p:spPr>
            <a:xfrm>
              <a:off x="1077197" y="1792675"/>
              <a:ext cx="3354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rgbClr val="FF0000"/>
                  </a:solidFill>
                  <a:latin typeface="+mj-lt"/>
                  <a:ea typeface="+mj-ea"/>
                </a:rPr>
                <a:t>3</a:t>
              </a: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DCCC0EB-73E9-422B-AD46-8484941CAB9B}"/>
              </a:ext>
            </a:extLst>
          </p:cNvPr>
          <p:cNvCxnSpPr/>
          <p:nvPr/>
        </p:nvCxnSpPr>
        <p:spPr>
          <a:xfrm flipH="1">
            <a:off x="5673287" y="576559"/>
            <a:ext cx="0" cy="454938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57507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4">
            <a:extLst>
              <a:ext uri="{FF2B5EF4-FFF2-40B4-BE49-F238E27FC236}">
                <a16:creationId xmlns:a16="http://schemas.microsoft.com/office/drawing/2014/main" id="{01EC2BD5-EC25-4D65-93AB-BF4A45F3ECA1}"/>
              </a:ext>
            </a:extLst>
          </p:cNvPr>
          <p:cNvSpPr/>
          <p:nvPr/>
        </p:nvSpPr>
        <p:spPr>
          <a:xfrm>
            <a:off x="202465" y="763188"/>
            <a:ext cx="1836892" cy="41543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102108" tIns="102108" rIns="102108" bIns="102108" rtlCol="0" anchor="t">
            <a:spAutoFit/>
          </a:bodyPr>
          <a:lstStyle/>
          <a:p>
            <a:r>
              <a:rPr lang="en-US" sz="1100" b="1" dirty="0" err="1">
                <a:latin typeface="+mj-lt"/>
                <a:ea typeface="+mj-ea"/>
                <a:cs typeface="Times New Roman" panose="02020603050405020304" pitchFamily="18" charset="0"/>
              </a:rPr>
              <a:t>Sudio</a:t>
            </a:r>
            <a:r>
              <a:rPr lang="en-US" sz="1100" b="1" dirty="0">
                <a:latin typeface="+mj-lt"/>
                <a:ea typeface="+mj-ea"/>
                <a:cs typeface="Times New Roman" panose="02020603050405020304" pitchFamily="18" charset="0"/>
              </a:rPr>
              <a:t> Web </a:t>
            </a:r>
            <a:r>
              <a:rPr lang="zh-CN" altLang="en-US" sz="1100" b="1" dirty="0">
                <a:latin typeface="+mj-lt"/>
                <a:ea typeface="+mj-ea"/>
                <a:cs typeface="Times New Roman" panose="02020603050405020304" pitchFamily="18" charset="0"/>
              </a:rPr>
              <a:t>上的 </a:t>
            </a:r>
            <a:r>
              <a:rPr lang="en-US" altLang="zh-TW" sz="1100" dirty="0">
                <a:latin typeface="+mj-lt"/>
                <a:ea typeface="+mj-ea"/>
                <a:cs typeface="Times New Roman" panose="02020603050405020304" pitchFamily="18" charset="0"/>
              </a:rPr>
              <a:t>Autopilot</a:t>
            </a:r>
            <a:endParaRPr lang="en-US" sz="1100" b="1" dirty="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5" name="2025-12-15 14-21-44">
            <a:hlinkClick r:id="" action="ppaction://media"/>
            <a:extLst>
              <a:ext uri="{FF2B5EF4-FFF2-40B4-BE49-F238E27FC236}">
                <a16:creationId xmlns:a16="http://schemas.microsoft.com/office/drawing/2014/main" id="{16807EEA-318B-4BB3-8445-632BE7C43F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47920" y="1950316"/>
            <a:ext cx="4083224" cy="2750590"/>
          </a:xfrm>
          <a:prstGeom prst="rect">
            <a:avLst/>
          </a:prstGeom>
        </p:spPr>
      </p:pic>
      <p:sp>
        <p:nvSpPr>
          <p:cNvPr id="6" name="Text 4">
            <a:extLst>
              <a:ext uri="{FF2B5EF4-FFF2-40B4-BE49-F238E27FC236}">
                <a16:creationId xmlns:a16="http://schemas.microsoft.com/office/drawing/2014/main" id="{1CC686C9-CF51-43FA-9CFB-0A887DA29EAA}"/>
              </a:ext>
            </a:extLst>
          </p:cNvPr>
          <p:cNvSpPr/>
          <p:nvPr/>
        </p:nvSpPr>
        <p:spPr>
          <a:xfrm>
            <a:off x="202465" y="1245492"/>
            <a:ext cx="8321775" cy="714042"/>
          </a:xfrm>
          <a:prstGeom prst="rect">
            <a:avLst/>
          </a:prstGeom>
          <a:noFill/>
        </p:spPr>
        <p:txBody>
          <a:bodyPr wrap="square" lIns="102108" tIns="102108" rIns="102108" bIns="102108" rtlCol="0" anchor="t">
            <a:spAutoFit/>
          </a:bodyPr>
          <a:lstStyle/>
          <a:p>
            <a:r>
              <a:rPr lang="zh-CN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步驟一：</a:t>
            </a:r>
            <a:r>
              <a:rPr lang="zh-TW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訪問 </a:t>
            </a:r>
            <a:r>
              <a:rPr lang="en-US" altLang="zh-TW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UiPath Cloud → Studio → Template → </a:t>
            </a:r>
            <a:r>
              <a:rPr lang="zh-TW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使用 </a:t>
            </a:r>
            <a:r>
              <a:rPr lang="en-US" altLang="zh-TW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Autopilot </a:t>
            </a:r>
            <a:r>
              <a:rPr lang="zh-TW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生成專案 → </a:t>
            </a:r>
            <a:r>
              <a:rPr lang="en-US" altLang="zh-TW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Generate</a:t>
            </a:r>
          </a:p>
          <a:p>
            <a:r>
              <a:rPr lang="zh-CN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步驟二</a:t>
            </a:r>
            <a:r>
              <a:rPr 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：</a:t>
            </a:r>
            <a:r>
              <a:rPr lang="zh-TW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輸入描述流程的 </a:t>
            </a:r>
            <a:r>
              <a:rPr lang="en-US" sz="1100" dirty="0" err="1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Prompt，Autopilot</a:t>
            </a:r>
            <a:r>
              <a:rPr 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zh-TW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將自動生成參考流程</a:t>
            </a:r>
            <a:endParaRPr lang="en-US" altLang="zh-TW" sz="1100" dirty="0">
              <a:solidFill>
                <a:srgbClr val="333333"/>
              </a:solidFill>
              <a:latin typeface="+mj-lt"/>
              <a:ea typeface="+mj-ea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zh-CN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步驟三</a:t>
            </a:r>
            <a:r>
              <a:rPr 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: </a:t>
            </a:r>
            <a:r>
              <a:rPr lang="zh-TW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自訂流程</a:t>
            </a:r>
            <a:endParaRPr lang="en-US" sz="1100" dirty="0">
              <a:solidFill>
                <a:srgbClr val="333333"/>
              </a:solidFill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B034996-35E9-4C4F-E764-E41E459A49DA}"/>
              </a:ext>
            </a:extLst>
          </p:cNvPr>
          <p:cNvGrpSpPr/>
          <p:nvPr/>
        </p:nvGrpSpPr>
        <p:grpSpPr>
          <a:xfrm>
            <a:off x="149488" y="1875494"/>
            <a:ext cx="4467746" cy="2813420"/>
            <a:chOff x="83956" y="1887486"/>
            <a:chExt cx="4467746" cy="281342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5040906-B75C-4938-8915-B2DFACFCC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31403" y="1887486"/>
              <a:ext cx="2320299" cy="281342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6FC1E12-36FD-4A0D-86DB-E7301BEAFC6B}"/>
                </a:ext>
              </a:extLst>
            </p:cNvPr>
            <p:cNvGrpSpPr/>
            <p:nvPr/>
          </p:nvGrpSpPr>
          <p:grpSpPr>
            <a:xfrm>
              <a:off x="83956" y="2370769"/>
              <a:ext cx="2073910" cy="1236665"/>
              <a:chOff x="118863" y="2370769"/>
              <a:chExt cx="2073910" cy="1236665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761BCE52-1AB4-4C04-8091-71FF5E9E41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8863" y="2370769"/>
                <a:ext cx="2073910" cy="123666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248ED5E6-7BDC-45C4-995E-2AC1F75821DF}"/>
                  </a:ext>
                </a:extLst>
              </p:cNvPr>
              <p:cNvCxnSpPr/>
              <p:nvPr/>
            </p:nvCxnSpPr>
            <p:spPr>
              <a:xfrm flipH="1">
                <a:off x="1120911" y="2571750"/>
                <a:ext cx="291329" cy="40513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B361D08-5F9D-EB2B-DBFF-75EC4B63696F}"/>
                </a:ext>
              </a:extLst>
            </p:cNvPr>
            <p:cNvSpPr txBox="1"/>
            <p:nvPr/>
          </p:nvSpPr>
          <p:spPr>
            <a:xfrm flipH="1">
              <a:off x="1724628" y="2237027"/>
              <a:ext cx="3557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rgbClr val="FF0000"/>
                  </a:solidFill>
                  <a:latin typeface="+mj-lt"/>
                  <a:ea typeface="+mj-ea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B4D7FF-78A7-3E18-420B-F790959F9942}"/>
                </a:ext>
              </a:extLst>
            </p:cNvPr>
            <p:cNvSpPr txBox="1"/>
            <p:nvPr/>
          </p:nvSpPr>
          <p:spPr>
            <a:xfrm flipH="1">
              <a:off x="1231668" y="2725614"/>
              <a:ext cx="3557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rgbClr val="FF0000"/>
                  </a:solidFill>
                  <a:latin typeface="+mj-lt"/>
                  <a:ea typeface="+mj-ea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709D18C-AD90-CFEF-1543-8BF1F2592AEA}"/>
                </a:ext>
              </a:extLst>
            </p:cNvPr>
            <p:cNvSpPr txBox="1"/>
            <p:nvPr/>
          </p:nvSpPr>
          <p:spPr>
            <a:xfrm flipH="1">
              <a:off x="2139935" y="2006194"/>
              <a:ext cx="3557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rgbClr val="FF0000"/>
                  </a:solidFill>
                  <a:latin typeface="+mj-lt"/>
                  <a:ea typeface="+mj-ea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925E6B-4027-431A-21E2-46769FD17AA5}"/>
                </a:ext>
              </a:extLst>
            </p:cNvPr>
            <p:cNvSpPr txBox="1"/>
            <p:nvPr/>
          </p:nvSpPr>
          <p:spPr>
            <a:xfrm flipH="1">
              <a:off x="3909093" y="4227249"/>
              <a:ext cx="3557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rgbClr val="FF0000"/>
                  </a:solidFill>
                  <a:latin typeface="+mj-lt"/>
                  <a:ea typeface="+mj-ea"/>
                  <a:cs typeface="Times New Roman" panose="02020603050405020304" pitchFamily="18" charset="0"/>
                </a:rPr>
                <a:t>4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6ACEAC0-96B4-BD3F-C29F-FF75312E6547}"/>
              </a:ext>
            </a:extLst>
          </p:cNvPr>
          <p:cNvSpPr txBox="1"/>
          <p:nvPr/>
        </p:nvSpPr>
        <p:spPr>
          <a:xfrm>
            <a:off x="4185138" y="4423652"/>
            <a:ext cx="458998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3A2DD4-B3A2-424B-9761-75708F881850}"/>
              </a:ext>
            </a:extLst>
          </p:cNvPr>
          <p:cNvSpPr/>
          <p:nvPr/>
        </p:nvSpPr>
        <p:spPr>
          <a:xfrm>
            <a:off x="3826162" y="106526"/>
            <a:ext cx="2276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+mj-lt"/>
                <a:ea typeface="+mj-ea"/>
                <a:cs typeface="Times New Roman" panose="02020603050405020304" pitchFamily="18" charset="0"/>
              </a:rPr>
              <a:t>AUTOPILOT (2/2)</a:t>
            </a:r>
            <a:endParaRPr lang="en-US" sz="200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C2049C4-7AE2-4897-95AF-4AEFBA11E3E1}"/>
              </a:ext>
            </a:extLst>
          </p:cNvPr>
          <p:cNvSpPr/>
          <p:nvPr/>
        </p:nvSpPr>
        <p:spPr>
          <a:xfrm>
            <a:off x="8066001" y="1677335"/>
            <a:ext cx="531776" cy="241566"/>
          </a:xfrm>
          <a:prstGeom prst="wedgeRoundRectCallout">
            <a:avLst>
              <a:gd name="adj1" fmla="val -26565"/>
              <a:gd name="adj2" fmla="val 83530"/>
              <a:gd name="adj3" fmla="val 1666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  <a:latin typeface="+mj-lt"/>
                <a:ea typeface="+mj-ea"/>
                <a:cs typeface="Times New Roman" panose="02020603050405020304" pitchFamily="18" charset="0"/>
              </a:rPr>
              <a:t>Video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0C9267B-8818-426A-BD88-C7E673002A47}"/>
              </a:ext>
            </a:extLst>
          </p:cNvPr>
          <p:cNvGrpSpPr/>
          <p:nvPr/>
        </p:nvGrpSpPr>
        <p:grpSpPr>
          <a:xfrm>
            <a:off x="294640" y="4468989"/>
            <a:ext cx="1466860" cy="575317"/>
            <a:chOff x="444099" y="4527716"/>
            <a:chExt cx="1466860" cy="575317"/>
          </a:xfrm>
        </p:grpSpPr>
        <p:sp>
          <p:nvSpPr>
            <p:cNvPr id="21" name="TextBox 20">
              <a:hlinkClick r:id="rId8"/>
              <a:extLst>
                <a:ext uri="{FF2B5EF4-FFF2-40B4-BE49-F238E27FC236}">
                  <a16:creationId xmlns:a16="http://schemas.microsoft.com/office/drawing/2014/main" id="{0A0C78D4-184F-4BFD-84D9-AC6D97315221}"/>
                </a:ext>
              </a:extLst>
            </p:cNvPr>
            <p:cNvSpPr txBox="1"/>
            <p:nvPr/>
          </p:nvSpPr>
          <p:spPr>
            <a:xfrm>
              <a:off x="660401" y="4784484"/>
              <a:ext cx="12505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>
                  <a:latin typeface="+mj-lt"/>
                  <a:ea typeface="+mj-ea"/>
                  <a:cs typeface="Times New Roman" panose="02020603050405020304" pitchFamily="18" charset="0"/>
                  <a:hlinkClick r:id="rId8"/>
                </a:rPr>
                <a:t>Tham khảo</a:t>
              </a:r>
              <a:endParaRPr lang="en-US" sz="1400">
                <a:latin typeface="+mj-lt"/>
                <a:ea typeface="+mj-ea"/>
                <a:cs typeface="Times New Roman" panose="02020603050405020304" pitchFamily="18" charset="0"/>
              </a:endParaRPr>
            </a:p>
          </p:txBody>
        </p:sp>
        <p:pic>
          <p:nvPicPr>
            <p:cNvPr id="22" name="Picture 2" descr="UiPath Support Tiers - Expert Help, Upgrades &amp; More! | UiPath">
              <a:extLst>
                <a:ext uri="{FF2B5EF4-FFF2-40B4-BE49-F238E27FC236}">
                  <a16:creationId xmlns:a16="http://schemas.microsoft.com/office/drawing/2014/main" id="{ACACBFED-1C92-4E34-9E4B-B83D911718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44099" y="4527716"/>
              <a:ext cx="575317" cy="575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145694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0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>
            <p:custDataLst>
              <p:tags r:id="rId1"/>
            </p:custDataLst>
          </p:nvPr>
        </p:nvSpPr>
        <p:spPr>
          <a:xfrm>
            <a:off x="1479325" y="177634"/>
            <a:ext cx="6171155" cy="2949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000" b="1">
                <a:solidFill>
                  <a:srgbClr val="000000"/>
                </a:solidFill>
                <a:latin typeface="+mj-lt"/>
                <a:ea typeface="+mj-ea"/>
                <a:cs typeface="Times New Roman" panose="02020603050405020304" pitchFamily="18" charset="0"/>
              </a:rPr>
              <a:t>GENERATIVE AI ACTIVITIES (1/2)</a:t>
            </a:r>
            <a:endParaRPr lang="en-US" sz="200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>
            <p:custDataLst>
              <p:tags r:id="rId2"/>
            </p:custDataLst>
          </p:nvPr>
        </p:nvSpPr>
        <p:spPr>
          <a:xfrm>
            <a:off x="398010" y="642285"/>
            <a:ext cx="4000500" cy="243465"/>
          </a:xfrm>
          <a:prstGeom prst="rect">
            <a:avLst/>
          </a:prstGeom>
          <a:noFill/>
        </p:spPr>
        <p:txBody>
          <a:bodyPr wrap="square" lIns="0" tIns="0" rIns="0" bIns="8509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b="1">
                <a:solidFill>
                  <a:srgbClr val="0052CC"/>
                </a:solidFill>
                <a:latin typeface="+mj-lt"/>
                <a:ea typeface="+mj-ea"/>
                <a:cs typeface="Times New Roman" panose="02020603050405020304" pitchFamily="18" charset="0"/>
              </a:rPr>
              <a:t>2. Generative</a:t>
            </a:r>
            <a:r>
              <a:rPr lang="en-US" sz="1200" b="1">
                <a:solidFill>
                  <a:srgbClr val="FA4616"/>
                </a:solidFill>
                <a:latin typeface="+mj-lt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0052CC"/>
                </a:solidFill>
                <a:latin typeface="+mj-lt"/>
                <a:ea typeface="+mj-ea"/>
                <a:cs typeface="Times New Roman" panose="02020603050405020304" pitchFamily="18" charset="0"/>
              </a:rPr>
              <a:t>AI Activities</a:t>
            </a:r>
          </a:p>
        </p:txBody>
      </p:sp>
      <p:sp>
        <p:nvSpPr>
          <p:cNvPr id="22" name="Text 19"/>
          <p:cNvSpPr/>
          <p:nvPr>
            <p:custDataLst>
              <p:tags r:id="rId3"/>
            </p:custDataLst>
          </p:nvPr>
        </p:nvSpPr>
        <p:spPr>
          <a:xfrm>
            <a:off x="235972" y="701327"/>
            <a:ext cx="8775200" cy="684033"/>
          </a:xfrm>
          <a:prstGeom prst="rect">
            <a:avLst/>
          </a:prstGeom>
          <a:noFill/>
        </p:spPr>
        <p:txBody>
          <a:bodyPr wrap="square" lIns="102108" tIns="102108" rIns="102108" bIns="102108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作為 </a:t>
            </a:r>
            <a:r>
              <a:rPr 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UiPath </a:t>
            </a:r>
            <a:r>
              <a:rPr lang="zh-TW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中的一組 </a:t>
            </a:r>
            <a:r>
              <a:rPr 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Activity，</a:t>
            </a:r>
            <a:r>
              <a:rPr lang="zh-TW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旨在將生成式 </a:t>
            </a:r>
            <a:r>
              <a:rPr 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AI </a:t>
            </a:r>
            <a:r>
              <a:rPr lang="zh-TW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功能直接整合至自動化流程中，重點使用由 </a:t>
            </a:r>
            <a:r>
              <a:rPr 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UiPath </a:t>
            </a:r>
            <a:r>
              <a:rPr lang="zh-TW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管理、受 </a:t>
            </a:r>
            <a:r>
              <a:rPr 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AI Trust Layer </a:t>
            </a:r>
            <a:r>
              <a:rPr lang="zh-TW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保護的多家第三方提供的大型語言模型（</a:t>
            </a:r>
            <a:r>
              <a:rPr 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LLMs），</a:t>
            </a:r>
            <a:r>
              <a:rPr lang="zh-TW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而無需使用者自行處理複雜設定。</a:t>
            </a:r>
            <a:endParaRPr lang="en-US" sz="1100" dirty="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5C256DF-315C-47E8-BD18-9C469B95684A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2485" y="1708665"/>
            <a:ext cx="8918687" cy="3319769"/>
            <a:chOff x="92485" y="1708665"/>
            <a:chExt cx="8918687" cy="3319769"/>
          </a:xfrm>
        </p:grpSpPr>
        <p:sp>
          <p:nvSpPr>
            <p:cNvPr id="40" name="Cloud 39">
              <a:extLst>
                <a:ext uri="{FF2B5EF4-FFF2-40B4-BE49-F238E27FC236}">
                  <a16:creationId xmlns:a16="http://schemas.microsoft.com/office/drawing/2014/main" id="{2383FBFD-91FD-4C2A-821B-616EF916CD8D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3586480" y="2891688"/>
              <a:ext cx="1808480" cy="731520"/>
            </a:xfrm>
            <a:prstGeom prst="cloud">
              <a:avLst/>
            </a:prstGeom>
            <a:noFill/>
            <a:ln w="28575"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solidFill>
                    <a:srgbClr val="0052CC"/>
                  </a:solidFill>
                  <a:latin typeface="+mj-lt"/>
                  <a:ea typeface="+mj-ea"/>
                  <a:cs typeface="Times New Roman" panose="02020603050405020304" pitchFamily="18" charset="0"/>
                </a:rPr>
                <a:t>突出性能</a:t>
              </a:r>
              <a:endParaRPr lang="en-US" sz="1200" dirty="0">
                <a:latin typeface="+mj-lt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56E62F72-452F-48AD-A4F6-B7FCF446AB6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568960" y="1773436"/>
              <a:ext cx="2773680" cy="519591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/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100" b="1" dirty="0">
                  <a:solidFill>
                    <a:schemeClr val="tx1"/>
                  </a:solidFill>
                  <a:latin typeface="+mj-lt"/>
                  <a:ea typeface="+mj-ea"/>
                  <a:cs typeface="Times New Roman" panose="02020603050405020304" pitchFamily="18" charset="0"/>
                </a:rPr>
                <a:t>內容生成 </a:t>
              </a:r>
              <a:r>
                <a:rPr lang="en-US" sz="1100" b="1" dirty="0">
                  <a:solidFill>
                    <a:schemeClr val="tx1"/>
                  </a:solidFill>
                  <a:latin typeface="+mj-lt"/>
                  <a:ea typeface="+mj-ea"/>
                  <a:cs typeface="Times New Roman" panose="02020603050405020304" pitchFamily="18" charset="0"/>
                </a:rPr>
                <a:t>(Content Generation):</a:t>
              </a:r>
            </a:p>
            <a:p>
              <a:r>
                <a:rPr lang="zh-TW" altLang="en-US" sz="900" dirty="0">
                  <a:solidFill>
                    <a:schemeClr val="tx1"/>
                  </a:solidFill>
                  <a:latin typeface="+mj-lt"/>
                  <a:ea typeface="+mj-ea"/>
                  <a:cs typeface="Times New Roman" panose="02020603050405020304" pitchFamily="18" charset="0"/>
                </a:rPr>
                <a:t>用於透過 </a:t>
              </a:r>
              <a:r>
                <a:rPr lang="en-US" altLang="zh-TW" sz="900" dirty="0">
                  <a:solidFill>
                    <a:schemeClr val="tx1"/>
                  </a:solidFill>
                  <a:latin typeface="+mj-lt"/>
                  <a:ea typeface="+mj-ea"/>
                  <a:cs typeface="Times New Roman" panose="02020603050405020304" pitchFamily="18" charset="0"/>
                </a:rPr>
                <a:t>LLMs </a:t>
              </a:r>
              <a:r>
                <a:rPr lang="zh-TW" altLang="en-US" sz="900" dirty="0">
                  <a:solidFill>
                    <a:schemeClr val="tx1"/>
                  </a:solidFill>
                  <a:latin typeface="+mj-lt"/>
                  <a:ea typeface="+mj-ea"/>
                  <a:cs typeface="Times New Roman" panose="02020603050405020304" pitchFamily="18" charset="0"/>
                </a:rPr>
                <a:t>生成對話回應，可依特定業務需求進行自訂。</a:t>
              </a:r>
              <a:endParaRPr lang="vi-VN" sz="900" dirty="0">
                <a:solidFill>
                  <a:schemeClr val="tx1"/>
                </a:solidFill>
                <a:latin typeface="+mj-lt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97738983-BD50-4DC8-8DD3-2C3AFFDC4488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92485" y="2537266"/>
              <a:ext cx="2773680" cy="651668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/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100" b="1" dirty="0">
                  <a:solidFill>
                    <a:schemeClr val="tx1"/>
                  </a:solidFill>
                  <a:latin typeface="+mj-lt"/>
                  <a:ea typeface="+mj-ea"/>
                  <a:cs typeface="Times New Roman" panose="02020603050405020304" pitchFamily="18" charset="0"/>
                </a:rPr>
                <a:t>摘要 </a:t>
              </a:r>
              <a:r>
                <a:rPr lang="en-US" sz="1100" b="1" dirty="0">
                  <a:solidFill>
                    <a:schemeClr val="tx1"/>
                  </a:solidFill>
                  <a:latin typeface="+mj-lt"/>
                  <a:ea typeface="+mj-ea"/>
                  <a:cs typeface="Times New Roman" panose="02020603050405020304" pitchFamily="18" charset="0"/>
                </a:rPr>
                <a:t>(Summarize Text):</a:t>
              </a:r>
            </a:p>
            <a:p>
              <a:r>
                <a:rPr lang="zh-TW" altLang="en-US" sz="900" dirty="0">
                  <a:solidFill>
                    <a:schemeClr val="tx1"/>
                  </a:solidFill>
                  <a:latin typeface="+mj-lt"/>
                  <a:ea typeface="+mj-ea"/>
                  <a:cs typeface="Times New Roman" panose="02020603050405020304" pitchFamily="18" charset="0"/>
                </a:rPr>
                <a:t>使用適合的 </a:t>
              </a:r>
              <a:r>
                <a:rPr lang="en-US" altLang="zh-TW" sz="900" dirty="0">
                  <a:solidFill>
                    <a:schemeClr val="tx1"/>
                  </a:solidFill>
                  <a:latin typeface="+mj-lt"/>
                  <a:ea typeface="+mj-ea"/>
                  <a:cs typeface="Times New Roman" panose="02020603050405020304" pitchFamily="18" charset="0"/>
                </a:rPr>
                <a:t>LLM </a:t>
              </a:r>
              <a:r>
                <a:rPr lang="zh-TW" altLang="en-US" sz="900" dirty="0">
                  <a:solidFill>
                    <a:schemeClr val="tx1"/>
                  </a:solidFill>
                  <a:latin typeface="+mj-lt"/>
                  <a:ea typeface="+mj-ea"/>
                  <a:cs typeface="Times New Roman" panose="02020603050405020304" pitchFamily="18" charset="0"/>
                </a:rPr>
                <a:t>進行摘要，允許自訂字數及輸出格式。</a:t>
              </a:r>
              <a:endParaRPr lang="vi-VN" sz="900" dirty="0">
                <a:solidFill>
                  <a:schemeClr val="tx1"/>
                </a:solidFill>
                <a:latin typeface="+mj-lt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629B05C5-DCAD-46FA-90BC-8C91BE69F0F1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92485" y="3509705"/>
              <a:ext cx="2767556" cy="651668"/>
            </a:xfrm>
            <a:prstGeom prst="roundRect">
              <a:avLst/>
            </a:prstGeom>
            <a:solidFill>
              <a:srgbClr val="FFCCCC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/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050" b="1" dirty="0">
                  <a:solidFill>
                    <a:schemeClr val="tx1"/>
                  </a:solidFill>
                  <a:latin typeface="+mj-lt"/>
                  <a:ea typeface="+mj-ea"/>
                  <a:cs typeface="Times New Roman" panose="02020603050405020304" pitchFamily="18" charset="0"/>
                </a:rPr>
                <a:t>語言偵測 </a:t>
              </a:r>
              <a:r>
                <a:rPr lang="en-US" sz="1050" b="1" dirty="0">
                  <a:solidFill>
                    <a:schemeClr val="tx1"/>
                  </a:solidFill>
                  <a:latin typeface="+mj-lt"/>
                  <a:ea typeface="+mj-ea"/>
                  <a:cs typeface="Times New Roman" panose="02020603050405020304" pitchFamily="18" charset="0"/>
                </a:rPr>
                <a:t>(Detect Language):</a:t>
              </a:r>
            </a:p>
            <a:p>
              <a:r>
                <a:rPr lang="zh-TW" altLang="en-US" sz="900" dirty="0">
                  <a:solidFill>
                    <a:schemeClr val="tx1"/>
                  </a:solidFill>
                  <a:latin typeface="+mj-lt"/>
                  <a:ea typeface="+mj-ea"/>
                  <a:cs typeface="Times New Roman" panose="02020603050405020304" pitchFamily="18" charset="0"/>
                </a:rPr>
                <a:t>可識別輸入文字的語言，並提供識別的信心分數（</a:t>
              </a:r>
              <a:r>
                <a:rPr lang="vi-VN" sz="900" dirty="0">
                  <a:solidFill>
                    <a:schemeClr val="tx1"/>
                  </a:solidFill>
                  <a:latin typeface="+mj-lt"/>
                  <a:ea typeface="+mj-ea"/>
                  <a:cs typeface="Times New Roman" panose="02020603050405020304" pitchFamily="18" charset="0"/>
                </a:rPr>
                <a:t>confidence score）。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4D274065-F20E-4AE1-AF7E-BF376288845D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5263018" y="1708665"/>
              <a:ext cx="2547868" cy="51959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/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50" b="1" dirty="0">
                  <a:solidFill>
                    <a:schemeClr val="tx1"/>
                  </a:solidFill>
                  <a:latin typeface="+mj-lt"/>
                  <a:ea typeface="+mj-ea"/>
                  <a:cs typeface="Times New Roman" panose="02020603050405020304" pitchFamily="18" charset="0"/>
                </a:rPr>
                <a:t>翻譯 </a:t>
              </a:r>
              <a:r>
                <a:rPr lang="en-US" sz="1050" b="1" dirty="0">
                  <a:solidFill>
                    <a:schemeClr val="tx1"/>
                  </a:solidFill>
                  <a:latin typeface="+mj-lt"/>
                  <a:ea typeface="+mj-ea"/>
                  <a:cs typeface="Times New Roman" panose="02020603050405020304" pitchFamily="18" charset="0"/>
                </a:rPr>
                <a:t>(Translate): </a:t>
              </a:r>
            </a:p>
            <a:p>
              <a:r>
                <a:rPr lang="zh-TW" altLang="en-US" sz="900" dirty="0">
                  <a:solidFill>
                    <a:schemeClr val="tx1"/>
                  </a:solidFill>
                  <a:latin typeface="+mj-lt"/>
                  <a:ea typeface="+mj-ea"/>
                  <a:cs typeface="Times New Roman" panose="02020603050405020304" pitchFamily="18" charset="0"/>
                </a:rPr>
                <a:t>接收輸入文字，將其語言轉換為目標語言。</a:t>
              </a:r>
              <a:endParaRPr lang="vi-VN" sz="900" dirty="0">
                <a:solidFill>
                  <a:schemeClr val="tx1"/>
                </a:solidFill>
                <a:latin typeface="+mj-lt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BF25BD4-E187-40F7-BF13-076C52C261DD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5799567" y="2496742"/>
              <a:ext cx="3211605" cy="93756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/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50" dirty="0">
                  <a:solidFill>
                    <a:schemeClr val="tx1"/>
                  </a:solidFill>
                  <a:latin typeface="+mj-lt"/>
                  <a:ea typeface="+mj-ea"/>
                  <a:cs typeface="Times New Roman" panose="02020603050405020304" pitchFamily="18" charset="0"/>
                </a:rPr>
                <a:t>個人資訊過濾 </a:t>
              </a:r>
              <a:r>
                <a:rPr lang="en-US" sz="1050" b="1" dirty="0">
                  <a:solidFill>
                    <a:schemeClr val="tx1"/>
                  </a:solidFill>
                  <a:latin typeface="+mj-lt"/>
                  <a:ea typeface="+mj-ea"/>
                  <a:cs typeface="Times New Roman" panose="02020603050405020304" pitchFamily="18" charset="0"/>
                </a:rPr>
                <a:t>(PII –filtering): </a:t>
              </a:r>
            </a:p>
            <a:p>
              <a:r>
                <a:rPr lang="zh-TW" altLang="en-US" sz="900" dirty="0">
                  <a:solidFill>
                    <a:schemeClr val="tx1"/>
                  </a:solidFill>
                  <a:latin typeface="+mj-lt"/>
                  <a:ea typeface="+mj-ea"/>
                  <a:cs typeface="Times New Roman" panose="02020603050405020304" pitchFamily="18" charset="0"/>
                </a:rPr>
                <a:t>掃描輸入文字以識別個人識別資訊（如姓名、地址）及個人健康資訊（</a:t>
              </a:r>
              <a:r>
                <a:rPr lang="en-US" altLang="zh-TW" sz="900" dirty="0">
                  <a:solidFill>
                    <a:schemeClr val="tx1"/>
                  </a:solidFill>
                  <a:latin typeface="+mj-lt"/>
                  <a:ea typeface="+mj-ea"/>
                  <a:cs typeface="Times New Roman" panose="02020603050405020304" pitchFamily="18" charset="0"/>
                </a:rPr>
                <a:t>PHI</a:t>
              </a:r>
              <a:r>
                <a:rPr lang="zh-TW" altLang="en-US" sz="900" dirty="0">
                  <a:solidFill>
                    <a:schemeClr val="tx1"/>
                  </a:solidFill>
                  <a:latin typeface="+mj-lt"/>
                  <a:ea typeface="+mj-ea"/>
                  <a:cs typeface="Times New Roman" panose="02020603050405020304" pitchFamily="18" charset="0"/>
                </a:rPr>
                <a:t>，例如病歷）。此功能可將文字進行編輯（</a:t>
              </a:r>
              <a:r>
                <a:rPr lang="en-US" altLang="zh-TW" sz="900" dirty="0">
                  <a:solidFill>
                    <a:schemeClr val="tx1"/>
                  </a:solidFill>
                  <a:latin typeface="+mj-lt"/>
                  <a:ea typeface="+mj-ea"/>
                  <a:cs typeface="Times New Roman" panose="02020603050405020304" pitchFamily="18" charset="0"/>
                </a:rPr>
                <a:t>redacted</a:t>
              </a:r>
              <a:r>
                <a:rPr lang="zh-TW" altLang="en-US" sz="900" dirty="0">
                  <a:solidFill>
                    <a:schemeClr val="tx1"/>
                  </a:solidFill>
                  <a:latin typeface="+mj-lt"/>
                  <a:ea typeface="+mj-ea"/>
                  <a:cs typeface="Times New Roman" panose="02020603050405020304" pitchFamily="18" charset="0"/>
                </a:rPr>
                <a:t>），以保護敏感資料並遵循全球規範，如 </a:t>
              </a:r>
              <a:r>
                <a:rPr lang="en-US" altLang="zh-TW" sz="900" dirty="0">
                  <a:solidFill>
                    <a:schemeClr val="tx1"/>
                  </a:solidFill>
                  <a:latin typeface="+mj-lt"/>
                  <a:ea typeface="+mj-ea"/>
                  <a:cs typeface="Times New Roman" panose="02020603050405020304" pitchFamily="18" charset="0"/>
                </a:rPr>
                <a:t>GDPR </a:t>
              </a:r>
              <a:r>
                <a:rPr lang="zh-TW" altLang="en-US" sz="900" dirty="0">
                  <a:solidFill>
                    <a:schemeClr val="tx1"/>
                  </a:solidFill>
                  <a:latin typeface="+mj-lt"/>
                  <a:ea typeface="+mj-ea"/>
                  <a:cs typeface="Times New Roman" panose="02020603050405020304" pitchFamily="18" charset="0"/>
                </a:rPr>
                <a:t>或 </a:t>
              </a:r>
              <a:r>
                <a:rPr lang="en-US" altLang="zh-TW" sz="900" dirty="0">
                  <a:solidFill>
                    <a:schemeClr val="tx1"/>
                  </a:solidFill>
                  <a:latin typeface="+mj-lt"/>
                  <a:ea typeface="+mj-ea"/>
                  <a:cs typeface="Times New Roman" panose="02020603050405020304" pitchFamily="18" charset="0"/>
                </a:rPr>
                <a:t>HIPAA</a:t>
              </a:r>
              <a:r>
                <a:rPr lang="zh-TW" altLang="en-US" sz="900" dirty="0">
                  <a:solidFill>
                    <a:schemeClr val="tx1"/>
                  </a:solidFill>
                  <a:latin typeface="+mj-lt"/>
                  <a:ea typeface="+mj-ea"/>
                  <a:cs typeface="Times New Roman" panose="02020603050405020304" pitchFamily="18" charset="0"/>
                </a:rPr>
                <a:t>。</a:t>
              </a:r>
              <a:endParaRPr lang="vi-VN" sz="900" dirty="0">
                <a:solidFill>
                  <a:schemeClr val="tx1"/>
                </a:solidFill>
                <a:latin typeface="+mj-lt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E806C46F-3514-41C9-B03F-9453B8375DD7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818924" y="4430476"/>
              <a:ext cx="2767556" cy="540672"/>
            </a:xfrm>
            <a:prstGeom prst="roundRect">
              <a:avLst/>
            </a:prstGeom>
            <a:solidFill>
              <a:srgbClr val="99CCFF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/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50" b="1" dirty="0">
                  <a:solidFill>
                    <a:schemeClr val="tx1"/>
                  </a:solidFill>
                  <a:latin typeface="+mj-lt"/>
                  <a:ea typeface="+mj-ea"/>
                  <a:cs typeface="Times New Roman" panose="02020603050405020304" pitchFamily="18" charset="0"/>
                </a:rPr>
                <a:t>物件偵測 </a:t>
              </a:r>
              <a:r>
                <a:rPr lang="vi-VN" sz="1050" b="1" dirty="0">
                  <a:solidFill>
                    <a:schemeClr val="tx1"/>
                  </a:solidFill>
                  <a:latin typeface="+mj-lt"/>
                  <a:ea typeface="+mj-ea"/>
                  <a:cs typeface="Times New Roman" panose="02020603050405020304" pitchFamily="18" charset="0"/>
                </a:rPr>
                <a:t>(Detect Object):</a:t>
              </a:r>
              <a:endParaRPr lang="en-US" sz="1050" b="1" dirty="0">
                <a:solidFill>
                  <a:schemeClr val="tx1"/>
                </a:solidFill>
                <a:latin typeface="+mj-lt"/>
                <a:ea typeface="+mj-ea"/>
                <a:cs typeface="Times New Roman" panose="02020603050405020304" pitchFamily="18" charset="0"/>
              </a:endParaRPr>
            </a:p>
            <a:p>
              <a:r>
                <a:rPr lang="zh-TW" altLang="en-US" sz="900" dirty="0">
                  <a:solidFill>
                    <a:schemeClr val="tx1"/>
                  </a:solidFill>
                  <a:latin typeface="+mj-lt"/>
                  <a:ea typeface="+mj-ea"/>
                  <a:cs typeface="Times New Roman" panose="02020603050405020304" pitchFamily="18" charset="0"/>
                </a:rPr>
                <a:t>可從影像檔（</a:t>
              </a:r>
              <a:r>
                <a:rPr lang="en-US" altLang="zh-TW" sz="900" dirty="0">
                  <a:solidFill>
                    <a:schemeClr val="tx1"/>
                  </a:solidFill>
                  <a:latin typeface="+mj-lt"/>
                  <a:ea typeface="+mj-ea"/>
                  <a:cs typeface="Times New Roman" panose="02020603050405020304" pitchFamily="18" charset="0"/>
                </a:rPr>
                <a:t>PNG</a:t>
              </a:r>
              <a:r>
                <a:rPr lang="zh-TW" altLang="en-US" sz="900" dirty="0">
                  <a:solidFill>
                    <a:schemeClr val="tx1"/>
                  </a:solidFill>
                  <a:latin typeface="+mj-lt"/>
                  <a:ea typeface="+mj-ea"/>
                  <a:cs typeface="Times New Roman" panose="02020603050405020304" pitchFamily="18" charset="0"/>
                </a:rPr>
                <a:t>、</a:t>
              </a:r>
              <a:r>
                <a:rPr lang="en-US" altLang="zh-TW" sz="900" dirty="0">
                  <a:solidFill>
                    <a:schemeClr val="tx1"/>
                  </a:solidFill>
                  <a:latin typeface="+mj-lt"/>
                  <a:ea typeface="+mj-ea"/>
                  <a:cs typeface="Times New Roman" panose="02020603050405020304" pitchFamily="18" charset="0"/>
                </a:rPr>
                <a:t>JPEG</a:t>
              </a:r>
              <a:r>
                <a:rPr lang="zh-TW" altLang="en-US" sz="900" dirty="0">
                  <a:solidFill>
                    <a:schemeClr val="tx1"/>
                  </a:solidFill>
                  <a:latin typeface="+mj-lt"/>
                  <a:ea typeface="+mj-ea"/>
                  <a:cs typeface="Times New Roman" panose="02020603050405020304" pitchFamily="18" charset="0"/>
                </a:rPr>
                <a:t>）中偵測物件，例如簽名、帳號、銀行標誌、印章等。</a:t>
              </a:r>
              <a:endParaRPr lang="vi-VN" sz="900" dirty="0">
                <a:solidFill>
                  <a:schemeClr val="tx1"/>
                </a:solidFill>
                <a:latin typeface="+mj-lt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956153C7-5208-4C93-878E-4C6BC331D22B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4572000" y="4508841"/>
              <a:ext cx="2917936" cy="519593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/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TW" altLang="en-US" sz="1000" b="1" dirty="0">
                  <a:solidFill>
                    <a:schemeClr val="tx1"/>
                  </a:solidFill>
                  <a:latin typeface="+mj-lt"/>
                  <a:ea typeface="+mj-ea"/>
                  <a:cs typeface="Times New Roman" panose="02020603050405020304" pitchFamily="18" charset="0"/>
                </a:rPr>
                <a:t>網頁閱讀／搜尋 </a:t>
              </a:r>
              <a:r>
                <a:rPr lang="vi-VN" sz="1000" b="1" dirty="0">
                  <a:solidFill>
                    <a:schemeClr val="tx1"/>
                  </a:solidFill>
                  <a:latin typeface="+mj-lt"/>
                  <a:ea typeface="+mj-ea"/>
                  <a:cs typeface="Times New Roman" panose="02020603050405020304" pitchFamily="18" charset="0"/>
                </a:rPr>
                <a:t>(Web Reader, Web Search): </a:t>
              </a:r>
              <a:endParaRPr lang="en-US" sz="1000" b="1" dirty="0">
                <a:solidFill>
                  <a:schemeClr val="tx1"/>
                </a:solidFill>
                <a:latin typeface="+mj-lt"/>
                <a:ea typeface="+mj-ea"/>
                <a:cs typeface="Times New Roman" panose="02020603050405020304" pitchFamily="18" charset="0"/>
              </a:endParaRPr>
            </a:p>
            <a:p>
              <a:r>
                <a:rPr lang="zh-TW" altLang="en-US" sz="900" dirty="0">
                  <a:solidFill>
                    <a:schemeClr val="tx1"/>
                  </a:solidFill>
                  <a:latin typeface="+mj-lt"/>
                  <a:ea typeface="+mj-ea"/>
                  <a:cs typeface="Times New Roman" panose="02020603050405020304" pitchFamily="18" charset="0"/>
                </a:rPr>
                <a:t>用於從公開 </a:t>
              </a:r>
              <a:r>
                <a:rPr lang="en-US" altLang="zh-TW" sz="900" dirty="0">
                  <a:solidFill>
                    <a:schemeClr val="tx1"/>
                  </a:solidFill>
                  <a:latin typeface="+mj-lt"/>
                  <a:ea typeface="+mj-ea"/>
                  <a:cs typeface="Times New Roman" panose="02020603050405020304" pitchFamily="18" charset="0"/>
                </a:rPr>
                <a:t>URL </a:t>
              </a:r>
              <a:r>
                <a:rPr lang="zh-TW" altLang="en-US" sz="900" dirty="0">
                  <a:solidFill>
                    <a:schemeClr val="tx1"/>
                  </a:solidFill>
                  <a:latin typeface="+mj-lt"/>
                  <a:ea typeface="+mj-ea"/>
                  <a:cs typeface="Times New Roman" panose="02020603050405020304" pitchFamily="18" charset="0"/>
                </a:rPr>
                <a:t>中擷取文字內容。</a:t>
              </a:r>
              <a:endParaRPr lang="vi-VN" sz="900" dirty="0">
                <a:solidFill>
                  <a:schemeClr val="tx1"/>
                </a:solidFill>
                <a:latin typeface="+mj-lt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7F51770A-A42E-469C-84D2-46F102F61139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5926067" y="3670565"/>
              <a:ext cx="2767556" cy="651668"/>
            </a:xfrm>
            <a:prstGeom prst="roundRect">
              <a:avLst/>
            </a:prstGeom>
            <a:solidFill>
              <a:srgbClr val="B8DEEA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/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50" dirty="0">
                  <a:solidFill>
                    <a:schemeClr val="tx1"/>
                  </a:solidFill>
                  <a:latin typeface="+mj-lt"/>
                  <a:ea typeface="+mj-ea"/>
                  <a:cs typeface="Times New Roman" panose="02020603050405020304" pitchFamily="18" charset="0"/>
                </a:rPr>
                <a:t>分類</a:t>
              </a:r>
              <a:r>
                <a:rPr lang="en-US" sz="1050" b="1" dirty="0">
                  <a:solidFill>
                    <a:schemeClr val="tx1"/>
                  </a:solidFill>
                  <a:latin typeface="+mj-lt"/>
                  <a:ea typeface="+mj-ea"/>
                  <a:cs typeface="Times New Roman" panose="02020603050405020304" pitchFamily="18" charset="0"/>
                </a:rPr>
                <a:t>(</a:t>
              </a:r>
              <a:r>
                <a:rPr lang="en-US" sz="1050" b="1" dirty="0" err="1">
                  <a:solidFill>
                    <a:schemeClr val="tx1"/>
                  </a:solidFill>
                  <a:latin typeface="+mj-lt"/>
                  <a:ea typeface="+mj-ea"/>
                  <a:cs typeface="Times New Roman" panose="02020603050405020304" pitchFamily="18" charset="0"/>
                </a:rPr>
                <a:t>Categorise</a:t>
              </a:r>
              <a:r>
                <a:rPr lang="en-US" sz="1050" b="1" dirty="0">
                  <a:solidFill>
                    <a:schemeClr val="tx1"/>
                  </a:solidFill>
                  <a:latin typeface="+mj-lt"/>
                  <a:ea typeface="+mj-ea"/>
                  <a:cs typeface="Times New Roman" panose="02020603050405020304" pitchFamily="18" charset="0"/>
                </a:rPr>
                <a:t>):</a:t>
              </a:r>
            </a:p>
            <a:p>
              <a:r>
                <a:rPr lang="zh-TW" altLang="en-US" sz="900" dirty="0">
                  <a:solidFill>
                    <a:schemeClr val="tx1"/>
                  </a:solidFill>
                  <a:latin typeface="+mj-lt"/>
                  <a:ea typeface="+mj-ea"/>
                  <a:cs typeface="Times New Roman" panose="02020603050405020304" pitchFamily="18" charset="0"/>
                </a:rPr>
                <a:t>根據使用者定義的分類與描述，以 </a:t>
              </a:r>
              <a:r>
                <a:rPr lang="en-US" altLang="zh-TW" sz="900" dirty="0">
                  <a:solidFill>
                    <a:schemeClr val="tx1"/>
                  </a:solidFill>
                  <a:latin typeface="+mj-lt"/>
                  <a:ea typeface="+mj-ea"/>
                  <a:cs typeface="Times New Roman" panose="02020603050405020304" pitchFamily="18" charset="0"/>
                </a:rPr>
                <a:t>Key-Value</a:t>
              </a:r>
              <a:r>
                <a:rPr lang="zh-TW" altLang="en-US" sz="900" dirty="0">
                  <a:solidFill>
                    <a:schemeClr val="tx1"/>
                  </a:solidFill>
                  <a:latin typeface="+mj-lt"/>
                  <a:ea typeface="+mj-ea"/>
                  <a:cs typeface="Times New Roman" panose="02020603050405020304" pitchFamily="18" charset="0"/>
                </a:rPr>
                <a:t>（字典）形式對內容進行分類。</a:t>
              </a:r>
              <a:endParaRPr lang="vi-VN" sz="900" dirty="0">
                <a:solidFill>
                  <a:schemeClr val="tx1"/>
                </a:solidFill>
                <a:latin typeface="+mj-lt"/>
                <a:ea typeface="+mj-ea"/>
                <a:cs typeface="Times New Roman" panose="02020603050405020304" pitchFamily="18" charset="0"/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37D8902-BBD1-4FFC-88DB-7D98275E271A}"/>
                </a:ext>
              </a:extLst>
            </p:cNvPr>
            <p:cNvCxnSpPr/>
            <p:nvPr>
              <p:custDataLst>
                <p:tags r:id="rId14"/>
              </p:custDataLst>
            </p:nvPr>
          </p:nvCxnSpPr>
          <p:spPr>
            <a:xfrm flipH="1" flipV="1">
              <a:off x="3342640" y="2293027"/>
              <a:ext cx="802640" cy="6724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3EE47FF-2F2C-4989-9503-EB8D382B2CF9}"/>
                </a:ext>
              </a:extLst>
            </p:cNvPr>
            <p:cNvCxnSpPr/>
            <p:nvPr>
              <p:custDataLst>
                <p:tags r:id="rId15"/>
              </p:custDataLst>
            </p:nvPr>
          </p:nvCxnSpPr>
          <p:spPr>
            <a:xfrm flipH="1" flipV="1">
              <a:off x="2884544" y="2889524"/>
              <a:ext cx="902586" cy="2619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F71A65B-D8FD-4CAC-923C-925384750069}"/>
                </a:ext>
              </a:extLst>
            </p:cNvPr>
            <p:cNvCxnSpPr>
              <a:endCxn id="43" idx="3"/>
            </p:cNvCxnSpPr>
            <p:nvPr>
              <p:custDataLst>
                <p:tags r:id="rId16"/>
              </p:custDataLst>
            </p:nvPr>
          </p:nvCxnSpPr>
          <p:spPr>
            <a:xfrm flipH="1">
              <a:off x="2860041" y="3485115"/>
              <a:ext cx="1010919" cy="3504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381C384-03A0-4984-A1FE-75D0910D5C6A}"/>
                </a:ext>
              </a:extLst>
            </p:cNvPr>
            <p:cNvCxnSpPr/>
            <p:nvPr>
              <p:custDataLst>
                <p:tags r:id="rId17"/>
              </p:custDataLst>
            </p:nvPr>
          </p:nvCxnSpPr>
          <p:spPr>
            <a:xfrm flipH="1">
              <a:off x="3592091" y="3560461"/>
              <a:ext cx="664230" cy="8890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EF2BB09-F3ED-4293-AAA7-7038C12617C5}"/>
                </a:ext>
              </a:extLst>
            </p:cNvPr>
            <p:cNvCxnSpPr/>
            <p:nvPr>
              <p:custDataLst>
                <p:tags r:id="rId18"/>
              </p:custDataLst>
            </p:nvPr>
          </p:nvCxnSpPr>
          <p:spPr>
            <a:xfrm>
              <a:off x="4791636" y="3509705"/>
              <a:ext cx="603324" cy="9398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3E9ADF2-04E0-495F-9BEF-CB54FCDFD489}"/>
                </a:ext>
              </a:extLst>
            </p:cNvPr>
            <p:cNvCxnSpPr>
              <a:endCxn id="48" idx="1"/>
            </p:cNvCxnSpPr>
            <p:nvPr>
              <p:custDataLst>
                <p:tags r:id="rId19"/>
              </p:custDataLst>
            </p:nvPr>
          </p:nvCxnSpPr>
          <p:spPr>
            <a:xfrm>
              <a:off x="5166381" y="3421917"/>
              <a:ext cx="759686" cy="5744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62B33B4-9FA0-4110-AB4D-76D66672F24A}"/>
                </a:ext>
              </a:extLst>
            </p:cNvPr>
            <p:cNvCxnSpPr>
              <a:endCxn id="44" idx="1"/>
            </p:cNvCxnSpPr>
            <p:nvPr>
              <p:custDataLst>
                <p:tags r:id="rId20"/>
              </p:custDataLst>
            </p:nvPr>
          </p:nvCxnSpPr>
          <p:spPr>
            <a:xfrm flipV="1">
              <a:off x="4828044" y="1968461"/>
              <a:ext cx="434974" cy="9697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458C457-5A04-4206-ACC4-F2E472A1DCC4}"/>
                </a:ext>
              </a:extLst>
            </p:cNvPr>
            <p:cNvCxnSpPr>
              <a:endCxn id="45" idx="1"/>
            </p:cNvCxnSpPr>
            <p:nvPr>
              <p:custDataLst>
                <p:tags r:id="rId21"/>
              </p:custDataLst>
            </p:nvPr>
          </p:nvCxnSpPr>
          <p:spPr>
            <a:xfrm flipV="1">
              <a:off x="5356871" y="2965525"/>
              <a:ext cx="442696" cy="1859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06865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C51FF30-E96D-4AA8-8302-CDC6E9A0BFC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479325" y="177634"/>
            <a:ext cx="6171155" cy="2949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000" b="1">
                <a:solidFill>
                  <a:srgbClr val="000000"/>
                </a:solidFill>
                <a:latin typeface="+mj-lt"/>
                <a:ea typeface="+mj-ea"/>
                <a:cs typeface="Times New Roman" panose="02020603050405020304" pitchFamily="18" charset="0"/>
              </a:rPr>
              <a:t>GENERATIVE AI ACTIVITIES (2/2)</a:t>
            </a:r>
            <a:endParaRPr lang="en-US" sz="200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" name="Text 19">
            <a:extLst>
              <a:ext uri="{FF2B5EF4-FFF2-40B4-BE49-F238E27FC236}">
                <a16:creationId xmlns:a16="http://schemas.microsoft.com/office/drawing/2014/main" id="{75A5B8E9-B97C-4D9C-A5D4-048BBC27C17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64402" y="873764"/>
            <a:ext cx="3794238" cy="683649"/>
          </a:xfrm>
          <a:prstGeom prst="rect">
            <a:avLst/>
          </a:prstGeom>
          <a:noFill/>
        </p:spPr>
        <p:txBody>
          <a:bodyPr wrap="square" lIns="102108" tIns="102108" rIns="102108" bIns="102108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在</a:t>
            </a:r>
            <a:r>
              <a:rPr 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Uipath</a:t>
            </a:r>
            <a:r>
              <a:rPr 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Stidio</a:t>
            </a:r>
            <a:r>
              <a:rPr 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, </a:t>
            </a:r>
            <a:r>
              <a:rPr lang="zh-CN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進入</a:t>
            </a:r>
            <a:r>
              <a:rPr 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Manage Package </a:t>
            </a:r>
            <a:r>
              <a:rPr 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1100" b="1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All Package </a:t>
            </a:r>
            <a:r>
              <a:rPr 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zh-CN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安裝 </a:t>
            </a:r>
            <a:r>
              <a:rPr 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package </a:t>
            </a:r>
            <a:r>
              <a:rPr lang="en-US" sz="1100" b="1" dirty="0" err="1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Uipath.IntergrationService.Activities</a:t>
            </a:r>
            <a:endParaRPr lang="en-US" sz="1100" b="1" dirty="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Text 16">
            <a:extLst>
              <a:ext uri="{FF2B5EF4-FFF2-40B4-BE49-F238E27FC236}">
                <a16:creationId xmlns:a16="http://schemas.microsoft.com/office/drawing/2014/main" id="{56D6DB34-5B4A-4A73-AF3B-DEC3D4D3A33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64402" y="691767"/>
            <a:ext cx="4000500" cy="243465"/>
          </a:xfrm>
          <a:prstGeom prst="rect">
            <a:avLst/>
          </a:prstGeom>
          <a:noFill/>
        </p:spPr>
        <p:txBody>
          <a:bodyPr wrap="square" lIns="0" tIns="0" rIns="0" bIns="8509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zh-CN" altLang="en-US" sz="1200" b="1" dirty="0">
                <a:solidFill>
                  <a:srgbClr val="0052CC"/>
                </a:solidFill>
                <a:latin typeface="+mj-lt"/>
                <a:ea typeface="+mj-ea"/>
                <a:cs typeface="Times New Roman" panose="02020603050405020304" pitchFamily="18" charset="0"/>
              </a:rPr>
              <a:t>使用方法</a:t>
            </a:r>
            <a:endParaRPr lang="en-US" sz="1200" b="1" dirty="0">
              <a:solidFill>
                <a:srgbClr val="0052CC"/>
              </a:solidFill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" name="Text 19">
            <a:extLst>
              <a:ext uri="{FF2B5EF4-FFF2-40B4-BE49-F238E27FC236}">
                <a16:creationId xmlns:a16="http://schemas.microsoft.com/office/drawing/2014/main" id="{ED00CEDF-5739-4F42-ABE6-EC6FFF5CFD0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43500" y="826071"/>
            <a:ext cx="4000500" cy="1194879"/>
          </a:xfrm>
          <a:prstGeom prst="rect">
            <a:avLst/>
          </a:prstGeom>
          <a:noFill/>
        </p:spPr>
        <p:txBody>
          <a:bodyPr wrap="square" lIns="102108" tIns="102108" rIns="102108" bIns="102108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使用屬於 </a:t>
            </a:r>
            <a:r>
              <a:rPr lang="en-US" altLang="zh-TW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package </a:t>
            </a:r>
            <a:r>
              <a:rPr lang="en-US" altLang="zh-TW" sz="1100" dirty="0" err="1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Uipath</a:t>
            </a:r>
            <a:r>
              <a:rPr lang="en-US" altLang="zh-TW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TW" sz="1100" b="1" dirty="0" err="1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GenAI</a:t>
            </a:r>
            <a:r>
              <a:rPr lang="en-US" altLang="zh-TW" sz="1100" b="1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 Activitie</a:t>
            </a:r>
            <a:r>
              <a:rPr lang="en-US" altLang="zh-CN" sz="1100" b="1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s </a:t>
            </a:r>
            <a:r>
              <a:rPr lang="zh-CN" altLang="en-US" sz="1100" b="1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的各 </a:t>
            </a:r>
            <a:r>
              <a:rPr lang="en-US" altLang="zh-TW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activity </a:t>
            </a:r>
            <a:r>
              <a:rPr lang="zh-CN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如</a:t>
            </a:r>
            <a:endParaRPr lang="en-US" sz="1100" dirty="0">
              <a:solidFill>
                <a:srgbClr val="333333"/>
              </a:solidFill>
              <a:latin typeface="+mj-lt"/>
              <a:ea typeface="+mj-ea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100" b="1" dirty="0" err="1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Connetor</a:t>
            </a:r>
            <a:r>
              <a:rPr lang="en-US" sz="1100" b="1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 Activity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Summarize Text,…</a:t>
            </a:r>
          </a:p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zh-CN" altLang="en-US" sz="1100" b="1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以在 </a:t>
            </a:r>
            <a:r>
              <a:rPr lang="en-US" altLang="zh-TW" sz="1100" dirty="0" err="1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Uipath</a:t>
            </a:r>
            <a:r>
              <a:rPr lang="en-US" altLang="zh-TW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 studio </a:t>
            </a:r>
            <a:r>
              <a:rPr lang="zh-CN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上建立各</a:t>
            </a:r>
            <a:r>
              <a:rPr lang="zh-CN" altLang="en-US" sz="1100" b="1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RPA workflow</a:t>
            </a:r>
            <a:endParaRPr lang="en-US" sz="1100" dirty="0">
              <a:solidFill>
                <a:srgbClr val="333333"/>
              </a:solidFill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8" name="Text 19">
            <a:extLst>
              <a:ext uri="{FF2B5EF4-FFF2-40B4-BE49-F238E27FC236}">
                <a16:creationId xmlns:a16="http://schemas.microsoft.com/office/drawing/2014/main" id="{A919A97B-DCD9-468A-BB4C-9A1CD3BF9F8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82298" y="2589709"/>
            <a:ext cx="3794238" cy="429733"/>
          </a:xfrm>
          <a:prstGeom prst="rect">
            <a:avLst/>
          </a:prstGeom>
          <a:noFill/>
        </p:spPr>
        <p:txBody>
          <a:bodyPr wrap="square" lIns="102108" tIns="102108" rIns="102108" bIns="102108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將 </a:t>
            </a:r>
            <a:r>
              <a:rPr lang="en-US" sz="1100" dirty="0" err="1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Uipath</a:t>
            </a:r>
            <a:r>
              <a:rPr 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 </a:t>
            </a:r>
            <a:r>
              <a:rPr lang="zh-CN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連接至</a:t>
            </a:r>
            <a:r>
              <a:rPr 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100" b="1" dirty="0" err="1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Uipath</a:t>
            </a:r>
            <a:r>
              <a:rPr lang="en-US" sz="1100" b="1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100" b="1" dirty="0" err="1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GenAI</a:t>
            </a:r>
            <a:r>
              <a:rPr lang="en-US" sz="1100" b="1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 Activities</a:t>
            </a:r>
            <a:endParaRPr lang="en-US" sz="1100" b="1" dirty="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7D49A4-836D-429C-AC30-A988CEFBAA8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7362" y="2017552"/>
            <a:ext cx="1920496" cy="2451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38E31D-628C-4E65-B225-F5B263A3008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644508" y="3015096"/>
            <a:ext cx="3669817" cy="1349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7F6113-23B7-4998-B1C9-087ACBC1DCF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615350" y="1724025"/>
            <a:ext cx="3647292" cy="847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8C8C6D7-F4B5-46D7-A497-45FE5EEBAC87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120561" y="4471218"/>
            <a:ext cx="2704831" cy="575317"/>
            <a:chOff x="218650" y="4527716"/>
            <a:chExt cx="2704831" cy="575317"/>
          </a:xfrm>
        </p:grpSpPr>
        <p:sp>
          <p:nvSpPr>
            <p:cNvPr id="13" name="TextBox 12">
              <a:hlinkClick r:id="rId16"/>
              <a:extLst>
                <a:ext uri="{FF2B5EF4-FFF2-40B4-BE49-F238E27FC236}">
                  <a16:creationId xmlns:a16="http://schemas.microsoft.com/office/drawing/2014/main" id="{1886DEF7-BA99-44A3-8996-A8B792CAA620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660401" y="4784484"/>
              <a:ext cx="2263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+mj-lt"/>
                  <a:ea typeface="+mj-ea"/>
                  <a:cs typeface="Times New Roman" panose="02020603050405020304" pitchFamily="18" charset="0"/>
                  <a:hlinkClick r:id="rId16"/>
                </a:rPr>
                <a:t>參考</a:t>
              </a:r>
              <a:endParaRPr lang="en-US" sz="1400" dirty="0">
                <a:latin typeface="+mj-lt"/>
                <a:ea typeface="+mj-ea"/>
                <a:cs typeface="Times New Roman" panose="02020603050405020304" pitchFamily="18" charset="0"/>
              </a:endParaRPr>
            </a:p>
          </p:txBody>
        </p:sp>
        <p:pic>
          <p:nvPicPr>
            <p:cNvPr id="14" name="Picture 2" descr="UiPath Support Tiers - Expert Help, Upgrades &amp; More! | UiPath">
              <a:extLst>
                <a:ext uri="{FF2B5EF4-FFF2-40B4-BE49-F238E27FC236}">
                  <a16:creationId xmlns:a16="http://schemas.microsoft.com/office/drawing/2014/main" id="{F62A974E-E4EA-48E2-82D3-6C402688CB0E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18650" y="4527716"/>
              <a:ext cx="575317" cy="575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9394766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212367F-CDB2-41DB-B63D-C61B81B3443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60961" y="1643649"/>
            <a:ext cx="7822077" cy="138884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AGENTIC ORCHESTRATION (MAESTRO)</a:t>
            </a:r>
            <a:endParaRPr lang="en-US" sz="320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12132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077550" y="248574"/>
            <a:ext cx="7216726" cy="2949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000" b="1">
                <a:solidFill>
                  <a:srgbClr val="000000"/>
                </a:solidFill>
                <a:latin typeface="+mj-lt"/>
                <a:ea typeface="+mj-ea"/>
                <a:cs typeface="Times New Roman" panose="02020603050405020304" pitchFamily="18" charset="0"/>
              </a:rPr>
              <a:t>AGENTIC AUTOMATION</a:t>
            </a:r>
          </a:p>
        </p:txBody>
      </p:sp>
      <p:sp>
        <p:nvSpPr>
          <p:cNvPr id="4" name="Shape 1"/>
          <p:cNvSpPr/>
          <p:nvPr/>
        </p:nvSpPr>
        <p:spPr>
          <a:xfrm>
            <a:off x="559631" y="797701"/>
            <a:ext cx="4557713" cy="90011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>
              <a:latin typeface="+mj-lt"/>
              <a:ea typeface="+mj-ea"/>
            </a:endParaRPr>
          </a:p>
        </p:txBody>
      </p:sp>
      <p:sp>
        <p:nvSpPr>
          <p:cNvPr id="5" name="Shape 2"/>
          <p:cNvSpPr/>
          <p:nvPr/>
        </p:nvSpPr>
        <p:spPr>
          <a:xfrm>
            <a:off x="283330" y="913605"/>
            <a:ext cx="28575" cy="900113"/>
          </a:xfrm>
          <a:prstGeom prst="rect">
            <a:avLst/>
          </a:prstGeom>
          <a:solidFill>
            <a:srgbClr val="FA4616"/>
          </a:solidFill>
        </p:spPr>
        <p:txBody>
          <a:bodyPr/>
          <a:lstStyle/>
          <a:p>
            <a:endParaRPr>
              <a:latin typeface="+mj-lt"/>
              <a:ea typeface="+mj-ea"/>
            </a:endParaRPr>
          </a:p>
        </p:txBody>
      </p:sp>
      <p:sp>
        <p:nvSpPr>
          <p:cNvPr id="6" name="Text 3"/>
          <p:cNvSpPr/>
          <p:nvPr/>
        </p:nvSpPr>
        <p:spPr>
          <a:xfrm>
            <a:off x="252682" y="838449"/>
            <a:ext cx="5049269" cy="1055161"/>
          </a:xfrm>
          <a:prstGeom prst="rect">
            <a:avLst/>
          </a:prstGeom>
          <a:noFill/>
        </p:spPr>
        <p:txBody>
          <a:bodyPr wrap="square" lIns="127508" tIns="127508" rIns="127508" bIns="127508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Agentic Automation </a:t>
            </a:r>
            <a:r>
              <a:rPr lang="zh-CN" altLang="en-US" sz="1200" b="1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（代理式自動化）</a:t>
            </a:r>
            <a:r>
              <a:rPr lang="zh-CN" altLang="en-US" sz="12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是一種新型自動化模型。在此模型中，</a:t>
            </a:r>
            <a:r>
              <a:rPr lang="en-US" altLang="zh-CN" sz="12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Agent </a:t>
            </a:r>
            <a:r>
              <a:rPr lang="zh-CN" altLang="en-US" sz="12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被賦予感知環境、推理、規劃與執行一連串行動的能力，以達成由人類所定義的目標，無比逐步的人工指令介入</a:t>
            </a:r>
            <a:endParaRPr lang="en-US" sz="1200" dirty="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83330" y="2145249"/>
            <a:ext cx="1077218" cy="14773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zh-CN" altLang="en-US" sz="1400" b="1">
                <a:solidFill>
                  <a:srgbClr val="0052CC"/>
                </a:solidFill>
                <a:latin typeface="+mj-lt"/>
                <a:ea typeface="+mj-ea"/>
                <a:cs typeface="Times New Roman" panose="02020603050405020304" pitchFamily="18" charset="0"/>
              </a:rPr>
              <a:t>各項基礎技術</a:t>
            </a:r>
            <a:endParaRPr lang="en-US" sz="140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59631" y="2326511"/>
            <a:ext cx="3379130" cy="107465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b="1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LLMs: </a:t>
            </a:r>
            <a:r>
              <a:rPr lang="zh-CN" altLang="en-US" sz="12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提供自然語言的理解、推理與生成能力</a:t>
            </a:r>
            <a:endParaRPr lang="en-US" sz="1200" dirty="0">
              <a:solidFill>
                <a:srgbClr val="333333"/>
              </a:solidFill>
              <a:latin typeface="+mj-lt"/>
              <a:ea typeface="+mj-ea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b="1" dirty="0" err="1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GenAI</a:t>
            </a:r>
            <a:r>
              <a:rPr lang="en-US" sz="1200" b="1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: </a:t>
            </a:r>
            <a:r>
              <a:rPr lang="zh-CN" altLang="en-US" sz="12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支援內容生成與創意回應</a:t>
            </a:r>
            <a:endParaRPr lang="en-US" sz="1200" dirty="0">
              <a:solidFill>
                <a:srgbClr val="333333"/>
              </a:solidFill>
              <a:latin typeface="+mj-lt"/>
              <a:ea typeface="+mj-ea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b="1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LAMs: </a:t>
            </a:r>
            <a:r>
              <a:rPr lang="zh-CN" altLang="en-US" sz="12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使 </a:t>
            </a:r>
            <a:r>
              <a:rPr lang="en-US" altLang="zh-CN" sz="12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Agent </a:t>
            </a:r>
            <a:r>
              <a:rPr lang="zh-CN" altLang="en-US" sz="12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能夠理解並執行複雜行動</a:t>
            </a:r>
            <a:endParaRPr lang="en-US" sz="1200" dirty="0">
              <a:solidFill>
                <a:srgbClr val="333333"/>
              </a:solidFill>
              <a:latin typeface="+mj-lt"/>
              <a:ea typeface="+mj-ea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b="1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UiPath </a:t>
            </a:r>
            <a:r>
              <a:rPr lang="zh-CN" altLang="en-US" sz="1200" b="1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自動化</a:t>
            </a:r>
            <a:r>
              <a:rPr lang="en-US" sz="1200" b="1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: </a:t>
            </a:r>
            <a:r>
              <a:rPr lang="zh-CN" altLang="en-US" sz="12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提供行動執行與流程自動化工具</a:t>
            </a:r>
            <a:endParaRPr lang="en-US" sz="1200" dirty="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100812" y="2495652"/>
            <a:ext cx="65" cy="1661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endParaRPr lang="en-US" sz="110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595114" y="2686384"/>
            <a:ext cx="65" cy="1661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endParaRPr lang="en-US" sz="110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134745" y="2677454"/>
            <a:ext cx="65" cy="1661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endParaRPr lang="en-US" sz="110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116885" y="2859257"/>
            <a:ext cx="65" cy="1661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endParaRPr lang="en-US" sz="110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595114" y="3049990"/>
            <a:ext cx="65" cy="1661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endParaRPr lang="en-US" sz="110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842457" y="3049989"/>
            <a:ext cx="65" cy="1661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endParaRPr lang="en-US" sz="110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297618" y="3681003"/>
            <a:ext cx="359073" cy="14773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zh-CN" altLang="en-US" sz="1400" b="1">
                <a:solidFill>
                  <a:srgbClr val="0052CC"/>
                </a:solidFill>
                <a:latin typeface="+mj-lt"/>
                <a:ea typeface="+mj-ea"/>
                <a:cs typeface="Times New Roman" panose="02020603050405020304" pitchFamily="18" charset="0"/>
              </a:rPr>
              <a:t>原則</a:t>
            </a:r>
            <a:endParaRPr lang="en-US" sz="140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297618" y="3892822"/>
            <a:ext cx="4557713" cy="52065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Agentic Automation </a:t>
            </a:r>
            <a:r>
              <a:rPr lang="zh-CN" altLang="en-US" sz="12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可實現自動化決策，同時支援智慧計劃與流程同步化，幫 </a:t>
            </a:r>
            <a:r>
              <a:rPr lang="en-US" altLang="zh-CN" sz="12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Agent </a:t>
            </a:r>
            <a:r>
              <a:rPr lang="zh-CN" altLang="en-US" sz="12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解決迷糊問題及適應不可預測的情況</a:t>
            </a:r>
            <a:endParaRPr lang="en-US" sz="1200" dirty="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22" name="Image 1" descr="preencoded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6642" y="1525766"/>
            <a:ext cx="3049801" cy="245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72070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>
            <p:custDataLst>
              <p:tags r:id="rId1"/>
            </p:custDataLst>
          </p:nvPr>
        </p:nvSpPr>
        <p:spPr>
          <a:xfrm>
            <a:off x="428625" y="276547"/>
            <a:ext cx="7822077" cy="2949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000" b="1">
                <a:solidFill>
                  <a:srgbClr val="000000"/>
                </a:solidFill>
                <a:latin typeface="+mj-lt"/>
                <a:ea typeface="+mj-ea"/>
                <a:cs typeface="Times New Roman" panose="02020603050405020304" pitchFamily="18" charset="0"/>
              </a:rPr>
              <a:t>AGENTIC ORCHESTRATION (MAESTRO)</a:t>
            </a:r>
            <a:endParaRPr lang="en-US" sz="200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>
            <p:custDataLst>
              <p:tags r:id="rId2"/>
            </p:custDataLst>
          </p:nvPr>
        </p:nvSpPr>
        <p:spPr>
          <a:xfrm>
            <a:off x="443099" y="770186"/>
            <a:ext cx="8345301" cy="73186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zh-TW" sz="1100" b="1" dirty="0">
                <a:latin typeface="+mj-lt"/>
                <a:ea typeface="+mj-ea"/>
                <a:cs typeface="Times New Roman" panose="02020603050405020304" pitchFamily="18" charset="0"/>
              </a:rPr>
              <a:t>Agentic Orchestration</a:t>
            </a:r>
            <a:r>
              <a:rPr lang="zh-TW" altLang="en-US" sz="1100" b="1" dirty="0">
                <a:latin typeface="+mj-lt"/>
                <a:ea typeface="+mj-ea"/>
                <a:cs typeface="Times New Roman" panose="02020603050405020304" pitchFamily="18" charset="0"/>
              </a:rPr>
              <a:t>（亦稱 </a:t>
            </a:r>
            <a:r>
              <a:rPr lang="en-US" altLang="zh-TW" sz="1100" b="1" dirty="0">
                <a:latin typeface="+mj-lt"/>
                <a:ea typeface="+mj-ea"/>
                <a:cs typeface="Times New Roman" panose="02020603050405020304" pitchFamily="18" charset="0"/>
              </a:rPr>
              <a:t>Maestro</a:t>
            </a:r>
            <a:r>
              <a:rPr lang="zh-TW" altLang="en-US" sz="1100" b="1" dirty="0">
                <a:latin typeface="+mj-lt"/>
                <a:ea typeface="+mj-ea"/>
                <a:cs typeface="Times New Roman" panose="02020603050405020304" pitchFamily="18" charset="0"/>
              </a:rPr>
              <a:t>）</a:t>
            </a:r>
            <a:r>
              <a:rPr lang="zh-TW" altLang="en-US" sz="1100" dirty="0">
                <a:latin typeface="+mj-lt"/>
                <a:ea typeface="+mj-ea"/>
                <a:cs typeface="Times New Roman" panose="02020603050405020304" pitchFamily="18" charset="0"/>
              </a:rPr>
              <a:t>是中央協調層，設計用於管理</a:t>
            </a:r>
            <a:r>
              <a:rPr lang="zh-TW" altLang="en-US" sz="1100" b="1" dirty="0">
                <a:latin typeface="+mj-lt"/>
                <a:ea typeface="+mj-ea"/>
                <a:cs typeface="Times New Roman" panose="02020603050405020304" pitchFamily="18" charset="0"/>
              </a:rPr>
              <a:t>複雜且長期</a:t>
            </a:r>
            <a:r>
              <a:rPr lang="zh-TW" altLang="en-US" sz="1100" dirty="0">
                <a:latin typeface="+mj-lt"/>
                <a:ea typeface="+mj-ea"/>
                <a:cs typeface="Times New Roman" panose="02020603050405020304" pitchFamily="18" charset="0"/>
              </a:rPr>
              <a:t>流程的整個生命周期。</a:t>
            </a:r>
            <a:endParaRPr lang="en-US" altLang="zh-TW" sz="1100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TW" altLang="en-US" sz="1100" dirty="0">
                <a:latin typeface="+mj-lt"/>
                <a:ea typeface="+mj-ea"/>
                <a:cs typeface="Times New Roman" panose="02020603050405020304" pitchFamily="18" charset="0"/>
              </a:rPr>
              <a:t>它不僅僅是流程設計，還包括部署、監控、運行及優化，透過</a:t>
            </a:r>
            <a:r>
              <a:rPr lang="zh-TW" altLang="en-US" sz="1100" b="1" dirty="0">
                <a:latin typeface="+mj-lt"/>
                <a:ea typeface="+mj-ea"/>
                <a:cs typeface="Times New Roman" panose="02020603050405020304" pitchFamily="18" charset="0"/>
              </a:rPr>
              <a:t>人員、</a:t>
            </a:r>
            <a:r>
              <a:rPr lang="en-US" altLang="zh-TW" sz="1100" b="1" dirty="0">
                <a:latin typeface="+mj-lt"/>
                <a:ea typeface="+mj-ea"/>
                <a:cs typeface="Times New Roman" panose="02020603050405020304" pitchFamily="18" charset="0"/>
              </a:rPr>
              <a:t>RPA </a:t>
            </a:r>
            <a:r>
              <a:rPr lang="zh-TW" altLang="en-US" sz="1100" b="1" dirty="0">
                <a:latin typeface="+mj-lt"/>
                <a:ea typeface="+mj-ea"/>
                <a:cs typeface="Times New Roman" panose="02020603050405020304" pitchFamily="18" charset="0"/>
              </a:rPr>
              <a:t>機器人、</a:t>
            </a:r>
            <a:r>
              <a:rPr lang="en-US" altLang="zh-TW" sz="1100" b="1" dirty="0">
                <a:latin typeface="+mj-lt"/>
                <a:ea typeface="+mj-ea"/>
                <a:cs typeface="Times New Roman" panose="02020603050405020304" pitchFamily="18" charset="0"/>
              </a:rPr>
              <a:t>AI Agent </a:t>
            </a:r>
            <a:r>
              <a:rPr lang="zh-TW" altLang="en-US" sz="1100" b="1" dirty="0">
                <a:latin typeface="+mj-lt"/>
                <a:ea typeface="+mj-ea"/>
                <a:cs typeface="Times New Roman" panose="02020603050405020304" pitchFamily="18" charset="0"/>
              </a:rPr>
              <a:t>及第三方 </a:t>
            </a:r>
            <a:r>
              <a:rPr lang="en-US" altLang="zh-TW" sz="1100" b="1" dirty="0">
                <a:latin typeface="+mj-lt"/>
                <a:ea typeface="+mj-ea"/>
                <a:cs typeface="Times New Roman" panose="02020603050405020304" pitchFamily="18" charset="0"/>
              </a:rPr>
              <a:t>AI Bot </a:t>
            </a:r>
            <a:r>
              <a:rPr lang="zh-TW" altLang="en-US" sz="1100" dirty="0">
                <a:latin typeface="+mj-lt"/>
                <a:ea typeface="+mj-ea"/>
                <a:cs typeface="Times New Roman" panose="02020603050405020304" pitchFamily="18" charset="0"/>
              </a:rPr>
              <a:t>之間的無縫連接與協調實現。</a:t>
            </a:r>
            <a:endParaRPr lang="en-US" sz="1100" dirty="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>
            <p:custDataLst>
              <p:tags r:id="rId3"/>
            </p:custDataLst>
          </p:nvPr>
        </p:nvSpPr>
        <p:spPr>
          <a:xfrm>
            <a:off x="373273" y="1954325"/>
            <a:ext cx="1436291" cy="13894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zh-TW" altLang="en-US" sz="1400" b="1" dirty="0">
                <a:solidFill>
                  <a:srgbClr val="0052CC"/>
                </a:solidFill>
                <a:latin typeface="+mj-lt"/>
                <a:ea typeface="+mj-ea"/>
                <a:cs typeface="Times New Roman" panose="02020603050405020304" pitchFamily="18" charset="0"/>
              </a:rPr>
              <a:t>多樣化任務整合。</a:t>
            </a:r>
            <a:endParaRPr lang="en-US" sz="1400" dirty="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>
            <p:custDataLst>
              <p:tags r:id="rId4"/>
            </p:custDataLst>
          </p:nvPr>
        </p:nvSpPr>
        <p:spPr>
          <a:xfrm>
            <a:off x="526267" y="2117574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endParaRPr lang="en-US" sz="100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>
            <p:custDataLst>
              <p:tags r:id="rId5"/>
            </p:custDataLst>
          </p:nvPr>
        </p:nvSpPr>
        <p:spPr>
          <a:xfrm>
            <a:off x="420875" y="2164928"/>
            <a:ext cx="3861635" cy="98514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100" b="1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RPA Workflow</a:t>
            </a:r>
            <a:r>
              <a:rPr 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: </a:t>
            </a:r>
            <a:r>
              <a:rPr lang="zh-CN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傳統自動化流程</a:t>
            </a:r>
            <a:endParaRPr lang="en-US" altLang="zh-CN" sz="1100" dirty="0">
              <a:solidFill>
                <a:srgbClr val="333333"/>
              </a:solidFill>
              <a:latin typeface="+mj-lt"/>
              <a:ea typeface="+mj-ea"/>
              <a:cs typeface="Times New Roman" panose="02020603050405020304" pitchFamily="18" charset="0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vi-VN" sz="1100" b="1" dirty="0">
                <a:latin typeface="+mj-lt"/>
                <a:ea typeface="+mj-ea"/>
                <a:cs typeface="Times New Roman" panose="02020603050405020304" pitchFamily="18" charset="0"/>
              </a:rPr>
              <a:t>Agent (Service Task):</a:t>
            </a:r>
            <a:r>
              <a:rPr lang="en-US" sz="1100" b="1" dirty="0">
                <a:latin typeface="+mj-lt"/>
                <a:ea typeface="+mj-ea"/>
                <a:cs typeface="Times New Roman" panose="02020603050405020304" pitchFamily="18" charset="0"/>
              </a:rPr>
              <a:t> </a:t>
            </a:r>
            <a:r>
              <a:rPr lang="zh-TW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以服務形式發佈的 </a:t>
            </a:r>
            <a:r>
              <a:rPr lang="en-US" altLang="zh-TW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Agent</a:t>
            </a:r>
            <a:endParaRPr lang="vi-VN" sz="1100" dirty="0">
              <a:solidFill>
                <a:srgbClr val="333333"/>
              </a:solidFill>
              <a:latin typeface="+mj-lt"/>
              <a:ea typeface="+mj-ea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100" b="1" dirty="0">
                <a:latin typeface="+mj-lt"/>
                <a:ea typeface="+mj-ea"/>
                <a:cs typeface="Times New Roman" panose="02020603050405020304" pitchFamily="18" charset="0"/>
              </a:rPr>
              <a:t>Human-in-the-Loop</a:t>
            </a:r>
            <a:r>
              <a:rPr lang="en-US" sz="1100" dirty="0">
                <a:latin typeface="+mj-lt"/>
                <a:ea typeface="+mj-ea"/>
                <a:cs typeface="Times New Roman" panose="02020603050405020304" pitchFamily="18" charset="0"/>
              </a:rPr>
              <a:t> (</a:t>
            </a:r>
            <a:r>
              <a:rPr lang="zh-TW" altLang="en-US" sz="1100" b="0" i="0" dirty="0">
                <a:solidFill>
                  <a:srgbClr val="474747"/>
                </a:solidFill>
                <a:effectLst/>
                <a:latin typeface="+mj-lt"/>
                <a:ea typeface="+mj-ea"/>
              </a:rPr>
              <a:t>人類參與</a:t>
            </a:r>
            <a:r>
              <a:rPr lang="en-US" sz="1100" dirty="0">
                <a:latin typeface="+mj-lt"/>
                <a:ea typeface="+mj-ea"/>
                <a:cs typeface="Times New Roman" panose="02020603050405020304" pitchFamily="18" charset="0"/>
              </a:rPr>
              <a:t>): </a:t>
            </a:r>
            <a:r>
              <a:rPr lang="zh-TW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透過 </a:t>
            </a:r>
            <a:r>
              <a:rPr 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Action Center </a:t>
            </a:r>
            <a:r>
              <a:rPr lang="zh-TW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處理例外</a:t>
            </a:r>
            <a:endParaRPr lang="en-US" sz="1100" dirty="0">
              <a:solidFill>
                <a:srgbClr val="333333"/>
              </a:solidFill>
              <a:latin typeface="+mj-lt"/>
              <a:ea typeface="+mj-ea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1100" b="1" dirty="0">
                <a:latin typeface="+mj-lt"/>
                <a:ea typeface="+mj-ea"/>
                <a:cs typeface="Times New Roman" panose="02020603050405020304" pitchFamily="18" charset="0"/>
              </a:rPr>
              <a:t>業務規則 </a:t>
            </a:r>
            <a:r>
              <a:rPr lang="en-US" sz="1100" b="1" dirty="0">
                <a:latin typeface="+mj-lt"/>
                <a:ea typeface="+mj-ea"/>
                <a:cs typeface="Times New Roman" panose="02020603050405020304" pitchFamily="18" charset="0"/>
              </a:rPr>
              <a:t>(DMN/BPMN</a:t>
            </a:r>
            <a:r>
              <a:rPr lang="en-US" sz="1100" b="1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)</a:t>
            </a:r>
            <a:r>
              <a:rPr 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: </a:t>
            </a:r>
            <a:r>
              <a:rPr lang="zh-TW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在流程之外定義規則</a:t>
            </a:r>
            <a:endParaRPr lang="en-US" sz="1100" dirty="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>
            <p:custDataLst>
              <p:tags r:id="rId6"/>
            </p:custDataLst>
          </p:nvPr>
        </p:nvSpPr>
        <p:spPr>
          <a:xfrm>
            <a:off x="574476" y="2421768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endParaRPr lang="en-US" sz="105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>
            <p:custDataLst>
              <p:tags r:id="rId7"/>
            </p:custDataLst>
          </p:nvPr>
        </p:nvSpPr>
        <p:spPr>
          <a:xfrm>
            <a:off x="654855" y="2536879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endParaRPr lang="en-US" sz="105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7" name="Text 14"/>
          <p:cNvSpPr/>
          <p:nvPr>
            <p:custDataLst>
              <p:tags r:id="rId8"/>
            </p:custDataLst>
          </p:nvPr>
        </p:nvSpPr>
        <p:spPr>
          <a:xfrm>
            <a:off x="654855" y="2739387"/>
            <a:ext cx="65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endParaRPr lang="en-US" sz="105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8" name="Text 15"/>
          <p:cNvSpPr/>
          <p:nvPr>
            <p:custDataLst>
              <p:tags r:id="rId9"/>
            </p:custDataLst>
          </p:nvPr>
        </p:nvSpPr>
        <p:spPr>
          <a:xfrm>
            <a:off x="387392" y="3635799"/>
            <a:ext cx="897682" cy="28905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zh-CN" altLang="en-US" sz="1400" b="1" dirty="0">
                <a:solidFill>
                  <a:srgbClr val="0052CC"/>
                </a:solidFill>
                <a:latin typeface="+mj-lt"/>
                <a:ea typeface="+mj-ea"/>
                <a:cs typeface="Times New Roman" panose="02020603050405020304" pitchFamily="18" charset="0"/>
              </a:rPr>
              <a:t>監督及優化</a:t>
            </a:r>
            <a:endParaRPr lang="en-US" sz="1400" dirty="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>
            <p:custDataLst>
              <p:tags r:id="rId10"/>
            </p:custDataLst>
          </p:nvPr>
        </p:nvSpPr>
        <p:spPr>
          <a:xfrm>
            <a:off x="401511" y="3909204"/>
            <a:ext cx="4557713" cy="22390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zh-TW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追蹤流程版本及即時異常，自動分析流程（</a:t>
            </a:r>
            <a:r>
              <a:rPr 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Process Mining）</a:t>
            </a:r>
            <a:r>
              <a:rPr lang="zh-TW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以識別瓶頸。</a:t>
            </a:r>
            <a:endParaRPr lang="en-US" sz="1100" dirty="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20" name="Image 1" descr="preencoded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29" b="8247"/>
          <a:stretch>
            <a:fillRect/>
          </a:stretch>
        </p:blipFill>
        <p:spPr>
          <a:xfrm>
            <a:off x="6085745" y="1712267"/>
            <a:ext cx="2034294" cy="13883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124171-5879-48BD-92FC-964F13711320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5781" y="3635799"/>
            <a:ext cx="2972700" cy="985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340374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4996D13-45E7-4748-AD1A-7EEF73836EF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60961" y="129070"/>
            <a:ext cx="7822077" cy="2949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000" b="1">
                <a:solidFill>
                  <a:srgbClr val="000000"/>
                </a:solidFill>
                <a:latin typeface="+mj-lt"/>
                <a:ea typeface="+mj-ea"/>
                <a:cs typeface="Times New Roman" panose="02020603050405020304" pitchFamily="18" charset="0"/>
              </a:rPr>
              <a:t>AGENTIC ORCHESTRATION (MAESTRO)</a:t>
            </a:r>
            <a:endParaRPr lang="en-US" sz="200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" name="Text 15">
            <a:extLst>
              <a:ext uri="{FF2B5EF4-FFF2-40B4-BE49-F238E27FC236}">
                <a16:creationId xmlns:a16="http://schemas.microsoft.com/office/drawing/2014/main" id="{75AD512B-8842-4516-80EC-E64BEF6EA8C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57760" y="665483"/>
            <a:ext cx="7639759" cy="28450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0052CC"/>
                </a:solidFill>
                <a:latin typeface="+mj-lt"/>
                <a:ea typeface="+mj-ea"/>
                <a:cs typeface="Times New Roman" panose="02020603050405020304" pitchFamily="18" charset="0"/>
              </a:rPr>
              <a:t>Agentic Orchestration </a:t>
            </a:r>
            <a:r>
              <a:rPr lang="zh-TW" altLang="en-US" sz="1400" b="1" dirty="0">
                <a:solidFill>
                  <a:srgbClr val="0052CC"/>
                </a:solidFill>
                <a:latin typeface="+mj-lt"/>
                <a:ea typeface="+mj-ea"/>
                <a:cs typeface="Times New Roman" panose="02020603050405020304" pitchFamily="18" charset="0"/>
              </a:rPr>
              <a:t>貫穿流程全生命週期（</a:t>
            </a:r>
            <a:r>
              <a:rPr lang="en-US" sz="1400" b="1" dirty="0">
                <a:solidFill>
                  <a:srgbClr val="0052CC"/>
                </a:solidFill>
                <a:latin typeface="+mj-lt"/>
                <a:ea typeface="+mj-ea"/>
                <a:cs typeface="Times New Roman" panose="02020603050405020304" pitchFamily="18" charset="0"/>
              </a:rPr>
              <a:t>end-to-end）</a:t>
            </a:r>
            <a:r>
              <a:rPr lang="zh-TW" altLang="en-US" sz="1400" b="1" dirty="0">
                <a:solidFill>
                  <a:srgbClr val="0052CC"/>
                </a:solidFill>
                <a:latin typeface="+mj-lt"/>
                <a:ea typeface="+mj-ea"/>
                <a:cs typeface="Times New Roman" panose="02020603050405020304" pitchFamily="18" charset="0"/>
              </a:rPr>
              <a:t>運作。</a:t>
            </a:r>
            <a:endParaRPr lang="en-US" sz="1400" dirty="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76FA445-4F26-4F41-BCF3-00F490045092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346001" y="1290393"/>
            <a:ext cx="1289759" cy="3068257"/>
            <a:chOff x="224081" y="1391983"/>
            <a:chExt cx="1534160" cy="306825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D69FA12-74BB-4355-9CC3-419EA01CA147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224081" y="1625651"/>
              <a:ext cx="1534160" cy="2834589"/>
            </a:xfrm>
            <a:prstGeom prst="roundRect">
              <a:avLst>
                <a:gd name="adj" fmla="val 1070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050" dirty="0">
                  <a:latin typeface="+mj-lt"/>
                  <a:ea typeface="+mj-ea"/>
                  <a:cs typeface="Times New Roman" panose="02020603050405020304" pitchFamily="18" charset="0"/>
                </a:rPr>
                <a:t>使用 </a:t>
              </a:r>
              <a:r>
                <a:rPr lang="en-US" altLang="zh-TW" sz="1050" dirty="0">
                  <a:latin typeface="+mj-lt"/>
                  <a:ea typeface="+mj-ea"/>
                  <a:cs typeface="Times New Roman" panose="02020603050405020304" pitchFamily="18" charset="0"/>
                </a:rPr>
                <a:t>Canvas </a:t>
              </a:r>
              <a:r>
                <a:rPr lang="zh-TW" altLang="en-US" sz="1050" dirty="0">
                  <a:latin typeface="+mj-lt"/>
                  <a:ea typeface="+mj-ea"/>
                  <a:cs typeface="Times New Roman" panose="02020603050405020304" pitchFamily="18" charset="0"/>
                </a:rPr>
                <a:t>上的 </a:t>
              </a:r>
              <a:r>
                <a:rPr lang="en-US" altLang="zh-TW" sz="1050" b="1" dirty="0">
                  <a:latin typeface="+mj-lt"/>
                  <a:ea typeface="+mj-ea"/>
                  <a:cs typeface="Times New Roman" panose="02020603050405020304" pitchFamily="18" charset="0"/>
                </a:rPr>
                <a:t>BPMN </a:t>
              </a:r>
              <a:r>
                <a:rPr lang="zh-TW" altLang="en-US" sz="1050" b="1" dirty="0">
                  <a:latin typeface="+mj-lt"/>
                  <a:ea typeface="+mj-ea"/>
                  <a:cs typeface="Times New Roman" panose="02020603050405020304" pitchFamily="18" charset="0"/>
                </a:rPr>
                <a:t>結構</a:t>
              </a:r>
              <a:r>
                <a:rPr lang="zh-TW" altLang="en-US" sz="1050" dirty="0">
                  <a:latin typeface="+mj-lt"/>
                  <a:ea typeface="+mj-ea"/>
                  <a:cs typeface="Times New Roman" panose="02020603050405020304" pitchFamily="18" charset="0"/>
                </a:rPr>
                <a:t>設計</a:t>
              </a:r>
              <a:r>
                <a:rPr lang="zh-TW" altLang="en-US" sz="1050" b="1" dirty="0">
                  <a:latin typeface="+mj-lt"/>
                  <a:ea typeface="+mj-ea"/>
                  <a:cs typeface="Times New Roman" panose="02020603050405020304" pitchFamily="18" charset="0"/>
                </a:rPr>
                <a:t>端到端的 </a:t>
              </a:r>
              <a:r>
                <a:rPr lang="en-US" altLang="zh-TW" sz="1050" b="1" dirty="0">
                  <a:latin typeface="+mj-lt"/>
                  <a:ea typeface="+mj-ea"/>
                  <a:cs typeface="Times New Roman" panose="02020603050405020304" pitchFamily="18" charset="0"/>
                </a:rPr>
                <a:t>Agentic </a:t>
              </a:r>
              <a:r>
                <a:rPr lang="zh-TW" altLang="en-US" sz="1050" b="1" dirty="0">
                  <a:latin typeface="+mj-lt"/>
                  <a:ea typeface="+mj-ea"/>
                  <a:cs typeface="Times New Roman" panose="02020603050405020304" pitchFamily="18" charset="0"/>
                </a:rPr>
                <a:t>流程</a:t>
              </a:r>
              <a:r>
                <a:rPr lang="zh-TW" altLang="en-US" sz="1050" dirty="0">
                  <a:latin typeface="+mj-lt"/>
                  <a:ea typeface="+mj-ea"/>
                  <a:cs typeface="Times New Roman" panose="02020603050405020304" pitchFamily="18" charset="0"/>
                </a:rPr>
                <a:t>，並可從其他工具匯入 </a:t>
              </a:r>
              <a:r>
                <a:rPr lang="en-US" altLang="zh-TW" sz="1050" dirty="0">
                  <a:latin typeface="+mj-lt"/>
                  <a:ea typeface="+mj-ea"/>
                  <a:cs typeface="Times New Roman" panose="02020603050405020304" pitchFamily="18" charset="0"/>
                </a:rPr>
                <a:t>BPMN</a:t>
              </a:r>
              <a:r>
                <a:rPr lang="zh-TW" altLang="en-US" sz="1050" dirty="0">
                  <a:latin typeface="+mj-lt"/>
                  <a:ea typeface="+mj-ea"/>
                  <a:cs typeface="Times New Roman" panose="02020603050405020304" pitchFamily="18" charset="0"/>
                </a:rPr>
                <a:t>（可利用 </a:t>
              </a:r>
              <a:r>
                <a:rPr lang="en-US" altLang="zh-TW" sz="1050" dirty="0">
                  <a:latin typeface="+mj-lt"/>
                  <a:ea typeface="+mj-ea"/>
                  <a:cs typeface="Times New Roman" panose="02020603050405020304" pitchFamily="18" charset="0"/>
                </a:rPr>
                <a:t>Autopilot </a:t>
              </a:r>
              <a:r>
                <a:rPr lang="zh-TW" altLang="en-US" sz="1050" dirty="0">
                  <a:latin typeface="+mj-lt"/>
                  <a:ea typeface="+mj-ea"/>
                  <a:cs typeface="Times New Roman" panose="02020603050405020304" pitchFamily="18" charset="0"/>
                </a:rPr>
                <a:t>透過自然語言生成 </a:t>
              </a:r>
              <a:r>
                <a:rPr lang="en-US" altLang="zh-TW" sz="1050" dirty="0">
                  <a:latin typeface="+mj-lt"/>
                  <a:ea typeface="+mj-ea"/>
                  <a:cs typeface="Times New Roman" panose="02020603050405020304" pitchFamily="18" charset="0"/>
                </a:rPr>
                <a:t>BPMN </a:t>
              </a:r>
              <a:r>
                <a:rPr lang="zh-TW" altLang="en-US" sz="1050" dirty="0">
                  <a:latin typeface="+mj-lt"/>
                  <a:ea typeface="+mj-ea"/>
                  <a:cs typeface="Times New Roman" panose="02020603050405020304" pitchFamily="18" charset="0"/>
                </a:rPr>
                <a:t>圖）。</a:t>
              </a:r>
              <a:endParaRPr lang="en-US" sz="1050" dirty="0">
                <a:latin typeface="+mj-lt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F3CCB5F-AB7D-4278-824E-3542B9D685F1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224081" y="1391983"/>
              <a:ext cx="1534160" cy="46733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  <a:ea typeface="+mj-ea"/>
                  <a:cs typeface="Times New Roman" panose="02020603050405020304" pitchFamily="18" charset="0"/>
                </a:rPr>
                <a:t>Model</a:t>
              </a:r>
            </a:p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+mj-lt"/>
                  <a:ea typeface="+mj-ea"/>
                  <a:cs typeface="Times New Roman" panose="02020603050405020304" pitchFamily="18" charset="0"/>
                </a:rPr>
                <a:t>模型化</a:t>
              </a:r>
              <a:endParaRPr lang="en-US" sz="1200" dirty="0">
                <a:solidFill>
                  <a:schemeClr val="tx1"/>
                </a:solidFill>
                <a:latin typeface="+mj-lt"/>
                <a:ea typeface="+mj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16A1622-B35D-4E6D-B18B-2A8014AFBBF7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2153140" y="1259913"/>
            <a:ext cx="1289759" cy="3068257"/>
            <a:chOff x="2093521" y="1361503"/>
            <a:chExt cx="1534160" cy="306825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998FF5F-FAF4-4F10-8EA8-B34E8CE0A3CF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2093521" y="1595171"/>
              <a:ext cx="1534160" cy="2834589"/>
            </a:xfrm>
            <a:prstGeom prst="roundRect">
              <a:avLst>
                <a:gd name="adj" fmla="val 1070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>
                  <a:latin typeface="+mj-lt"/>
                  <a:ea typeface="+mj-ea"/>
                  <a:cs typeface="Times New Roman" panose="02020603050405020304" pitchFamily="18" charset="0"/>
                </a:rPr>
                <a:t>將各 </a:t>
              </a:r>
              <a:r>
                <a:rPr lang="en-US" sz="1050" b="1" dirty="0">
                  <a:latin typeface="+mj-lt"/>
                  <a:ea typeface="+mj-ea"/>
                  <a:cs typeface="Times New Roman" panose="02020603050405020304" pitchFamily="18" charset="0"/>
                </a:rPr>
                <a:t>agent</a:t>
              </a:r>
              <a:r>
                <a:rPr lang="vi-VN" sz="1050" dirty="0">
                  <a:latin typeface="+mj-lt"/>
                  <a:ea typeface="+mj-ea"/>
                  <a:cs typeface="Times New Roman" panose="02020603050405020304" pitchFamily="18" charset="0"/>
                </a:rPr>
                <a:t>,</a:t>
              </a:r>
              <a:r>
                <a:rPr lang="en-US" sz="1050" dirty="0">
                  <a:latin typeface="+mj-lt"/>
                  <a:ea typeface="+mj-ea"/>
                  <a:cs typeface="Times New Roman" panose="02020603050405020304" pitchFamily="18" charset="0"/>
                </a:rPr>
                <a:t> </a:t>
              </a:r>
              <a:r>
                <a:rPr lang="en-US" sz="1050" b="1" dirty="0">
                  <a:latin typeface="+mj-lt"/>
                  <a:ea typeface="+mj-ea"/>
                  <a:cs typeface="Times New Roman" panose="02020603050405020304" pitchFamily="18" charset="0"/>
                </a:rPr>
                <a:t>workflow</a:t>
              </a:r>
              <a:r>
                <a:rPr lang="vi-VN" sz="1050" b="1" dirty="0">
                  <a:latin typeface="+mj-lt"/>
                  <a:ea typeface="+mj-ea"/>
                  <a:cs typeface="Times New Roman" panose="02020603050405020304" pitchFamily="18" charset="0"/>
                </a:rPr>
                <a:t> RPA</a:t>
              </a:r>
              <a:r>
                <a:rPr lang="vi-VN" sz="1050" dirty="0">
                  <a:latin typeface="+mj-lt"/>
                  <a:ea typeface="+mj-ea"/>
                  <a:cs typeface="Times New Roman" panose="02020603050405020304" pitchFamily="18" charset="0"/>
                </a:rPr>
                <a:t>, </a:t>
              </a:r>
              <a:r>
                <a:rPr lang="vi-VN" sz="1050" b="1" dirty="0">
                  <a:latin typeface="+mj-lt"/>
                  <a:ea typeface="+mj-ea"/>
                  <a:cs typeface="Times New Roman" panose="02020603050405020304" pitchFamily="18" charset="0"/>
                </a:rPr>
                <a:t>human-in-the-loop</a:t>
              </a:r>
              <a:r>
                <a:rPr lang="vi-VN" sz="1050" dirty="0">
                  <a:latin typeface="+mj-lt"/>
                  <a:ea typeface="+mj-ea"/>
                  <a:cs typeface="Times New Roman" panose="02020603050405020304" pitchFamily="18" charset="0"/>
                </a:rPr>
                <a:t>, </a:t>
              </a:r>
              <a:r>
                <a:rPr lang="en-US" altLang="zh-TW" sz="1050" dirty="0">
                  <a:latin typeface="+mj-lt"/>
                  <a:ea typeface="+mj-ea"/>
                  <a:cs typeface="Times New Roman" panose="02020603050405020304" pitchFamily="18" charset="0"/>
                </a:rPr>
                <a:t>API </a:t>
              </a:r>
              <a:r>
                <a:rPr lang="zh-TW" altLang="en-US" sz="1050" dirty="0">
                  <a:latin typeface="+mj-lt"/>
                  <a:ea typeface="+mj-ea"/>
                  <a:cs typeface="Times New Roman" panose="02020603050405020304" pitchFamily="18" charset="0"/>
                </a:rPr>
                <a:t>事件及</a:t>
              </a:r>
              <a:r>
                <a:rPr lang="zh-TW" altLang="en-US" sz="1050" b="1" dirty="0">
                  <a:latin typeface="+mj-lt"/>
                  <a:ea typeface="+mj-ea"/>
                  <a:cs typeface="Times New Roman" panose="02020603050405020304" pitchFamily="18" charset="0"/>
                </a:rPr>
                <a:t>進階決策機制</a:t>
              </a:r>
              <a:r>
                <a:rPr lang="zh-TW" altLang="en-US" sz="1050" dirty="0">
                  <a:latin typeface="+mj-lt"/>
                  <a:ea typeface="+mj-ea"/>
                  <a:cs typeface="Times New Roman" panose="02020603050405020304" pitchFamily="18" charset="0"/>
                </a:rPr>
                <a:t>整合至流程中。</a:t>
              </a:r>
              <a:endParaRPr lang="en-US" sz="1050" dirty="0">
                <a:latin typeface="+mj-lt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23F5DC9-4570-424E-AE62-812A9A766DD8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2093521" y="1361503"/>
              <a:ext cx="1534160" cy="49781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  <a:ea typeface="+mj-ea"/>
                  <a:cs typeface="Times New Roman" panose="02020603050405020304" pitchFamily="18" charset="0"/>
                </a:rPr>
                <a:t>Implement </a:t>
              </a:r>
              <a:r>
                <a:rPr lang="zh-CN" altLang="en-US" sz="1200" dirty="0">
                  <a:solidFill>
                    <a:schemeClr val="tx1"/>
                  </a:solidFill>
                  <a:latin typeface="+mj-lt"/>
                  <a:ea typeface="+mj-ea"/>
                  <a:cs typeface="Times New Roman" panose="02020603050405020304" pitchFamily="18" charset="0"/>
                </a:rPr>
                <a:t>部署</a:t>
              </a:r>
              <a:endParaRPr lang="en-US" dirty="0">
                <a:latin typeface="+mj-lt"/>
                <a:ea typeface="+mj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A125C9A-D24B-4954-B3AA-E2FCFC0BB67C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3960279" y="1259913"/>
            <a:ext cx="1289759" cy="3068257"/>
            <a:chOff x="4308401" y="1310703"/>
            <a:chExt cx="1534160" cy="306825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87EA4C8-893B-459E-9A39-375D60BDE000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4308401" y="1544371"/>
              <a:ext cx="1534160" cy="2834589"/>
            </a:xfrm>
            <a:prstGeom prst="roundRect">
              <a:avLst>
                <a:gd name="adj" fmla="val 1070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TW" altLang="en-US" sz="1050" dirty="0">
                  <a:latin typeface="+mj-lt"/>
                  <a:ea typeface="+mj-ea"/>
                  <a:cs typeface="Times New Roman" panose="02020603050405020304" pitchFamily="18" charset="0"/>
                </a:rPr>
                <a:t>控制流程的</a:t>
              </a:r>
              <a:r>
                <a:rPr lang="zh-TW" altLang="en-US" sz="1050" b="1" dirty="0">
                  <a:latin typeface="+mj-lt"/>
                  <a:ea typeface="+mj-ea"/>
                  <a:cs typeface="Times New Roman" panose="02020603050405020304" pitchFamily="18" charset="0"/>
                </a:rPr>
                <a:t>特定版本（</a:t>
              </a:r>
              <a:r>
                <a:rPr lang="en-US" altLang="zh-TW" sz="1050" b="1" dirty="0">
                  <a:latin typeface="+mj-lt"/>
                  <a:ea typeface="+mj-ea"/>
                  <a:cs typeface="Times New Roman" panose="02020603050405020304" pitchFamily="18" charset="0"/>
                </a:rPr>
                <a:t>instances</a:t>
              </a:r>
              <a:r>
                <a:rPr lang="zh-TW" altLang="en-US" sz="1050" b="1" dirty="0">
                  <a:latin typeface="+mj-lt"/>
                  <a:ea typeface="+mj-ea"/>
                  <a:cs typeface="Times New Roman" panose="02020603050405020304" pitchFamily="18" charset="0"/>
                </a:rPr>
                <a:t>）及異常事件（</a:t>
              </a:r>
              <a:r>
                <a:rPr lang="en-US" altLang="zh-TW" sz="1050" b="1" dirty="0">
                  <a:latin typeface="+mj-lt"/>
                  <a:ea typeface="+mj-ea"/>
                  <a:cs typeface="Times New Roman" panose="02020603050405020304" pitchFamily="18" charset="0"/>
                </a:rPr>
                <a:t>incidents</a:t>
              </a:r>
              <a:r>
                <a:rPr lang="zh-TW" altLang="en-US" sz="1050" b="1" dirty="0">
                  <a:latin typeface="+mj-lt"/>
                  <a:ea typeface="+mj-ea"/>
                  <a:cs typeface="Times New Roman" panose="02020603050405020304" pitchFamily="18" charset="0"/>
                </a:rPr>
                <a:t>）</a:t>
              </a:r>
              <a:r>
                <a:rPr lang="zh-TW" altLang="en-US" sz="1050" dirty="0">
                  <a:latin typeface="+mj-lt"/>
                  <a:ea typeface="+mj-ea"/>
                  <a:cs typeface="Times New Roman" panose="02020603050405020304" pitchFamily="18" charset="0"/>
                </a:rPr>
                <a:t>，此外可查 </a:t>
              </a:r>
              <a:r>
                <a:rPr lang="en-US" altLang="zh-TW" sz="1050" dirty="0">
                  <a:latin typeface="+mj-lt"/>
                  <a:ea typeface="+mj-ea"/>
                  <a:cs typeface="Times New Roman" panose="02020603050405020304" pitchFamily="18" charset="0"/>
                </a:rPr>
                <a:t>execution trial</a:t>
              </a:r>
              <a:r>
                <a:rPr lang="zh-TW" altLang="en-US" sz="1050" dirty="0">
                  <a:latin typeface="+mj-lt"/>
                  <a:ea typeface="+mj-ea"/>
                  <a:cs typeface="Times New Roman" panose="02020603050405020304" pitchFamily="18" charset="0"/>
                </a:rPr>
                <a:t> 以偵測並確認錯誤原因。</a:t>
              </a:r>
              <a:endParaRPr lang="en-US" sz="1050" dirty="0">
                <a:latin typeface="+mj-lt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8E2E152-2F22-473F-88B4-75CC99C0FDD7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4308401" y="1310703"/>
              <a:ext cx="1534160" cy="46733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  <a:ea typeface="+mj-ea"/>
                  <a:cs typeface="Times New Roman" panose="02020603050405020304" pitchFamily="18" charset="0"/>
                </a:rPr>
                <a:t>Operate</a:t>
              </a:r>
            </a:p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+mj-lt"/>
                  <a:ea typeface="+mj-ea"/>
                  <a:cs typeface="Times New Roman" panose="02020603050405020304" pitchFamily="18" charset="0"/>
                </a:rPr>
                <a:t>運行</a:t>
              </a:r>
              <a:endParaRPr lang="en-US" sz="1200" dirty="0">
                <a:solidFill>
                  <a:schemeClr val="tx1"/>
                </a:solidFill>
                <a:latin typeface="+mj-lt"/>
                <a:ea typeface="+mj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DE8FED-20BD-41ED-A564-2D2D8F942210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5767418" y="1209110"/>
            <a:ext cx="1289759" cy="3119060"/>
            <a:chOff x="6177841" y="1310700"/>
            <a:chExt cx="1534160" cy="3731746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549708D-FFC9-4435-B561-6334CF0AB0D1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6177841" y="1544369"/>
              <a:ext cx="1534160" cy="3498077"/>
            </a:xfrm>
            <a:prstGeom prst="roundRect">
              <a:avLst>
                <a:gd name="adj" fmla="val 1070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 dirty="0">
                <a:latin typeface="+mj-lt"/>
                <a:ea typeface="+mj-ea"/>
                <a:cs typeface="Times New Roman" panose="02020603050405020304" pitchFamily="18" charset="0"/>
              </a:endParaRPr>
            </a:p>
            <a:p>
              <a:pPr algn="ctr"/>
              <a:endParaRPr lang="en-US" sz="1050" dirty="0">
                <a:latin typeface="+mj-lt"/>
                <a:ea typeface="+mj-ea"/>
                <a:cs typeface="Times New Roman" panose="02020603050405020304" pitchFamily="18" charset="0"/>
              </a:endParaRPr>
            </a:p>
            <a:p>
              <a:pPr algn="ctr"/>
              <a:r>
                <a:rPr lang="zh-TW" altLang="en-US" sz="1050" dirty="0">
                  <a:latin typeface="+mj-lt"/>
                  <a:ea typeface="+mj-ea"/>
                  <a:cs typeface="Times New Roman" panose="02020603050405020304" pitchFamily="18" charset="0"/>
                </a:rPr>
                <a:t>全面監控正在運行的流程，追蹤操作步驟、已執行與正在執行的狀態、錯誤位置（如有），並可透過 </a:t>
              </a:r>
              <a:r>
                <a:rPr lang="en-US" sz="1050" dirty="0">
                  <a:latin typeface="+mj-lt"/>
                  <a:ea typeface="+mj-ea"/>
                  <a:cs typeface="Times New Roman" panose="02020603050405020304" pitchFamily="18" charset="0"/>
                </a:rPr>
                <a:t>Process Dashboard </a:t>
              </a:r>
              <a:r>
                <a:rPr lang="zh-TW" altLang="en-US" sz="1050" dirty="0">
                  <a:latin typeface="+mj-lt"/>
                  <a:ea typeface="+mj-ea"/>
                  <a:cs typeface="Times New Roman" panose="02020603050405020304" pitchFamily="18" charset="0"/>
                </a:rPr>
                <a:t>及 </a:t>
              </a:r>
              <a:r>
                <a:rPr lang="en-US" sz="1050" dirty="0">
                  <a:latin typeface="+mj-lt"/>
                  <a:ea typeface="+mj-ea"/>
                  <a:cs typeface="Times New Roman" panose="02020603050405020304" pitchFamily="18" charset="0"/>
                </a:rPr>
                <a:t>Process Heat Map </a:t>
              </a:r>
              <a:r>
                <a:rPr lang="zh-TW" altLang="en-US" sz="1050" dirty="0">
                  <a:latin typeface="+mj-lt"/>
                  <a:ea typeface="+mj-ea"/>
                  <a:cs typeface="Times New Roman" panose="02020603050405020304" pitchFamily="18" charset="0"/>
                </a:rPr>
                <a:t>進行具體分析。</a:t>
              </a:r>
              <a:endParaRPr lang="en-US" sz="1050" dirty="0">
                <a:latin typeface="+mj-lt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E991FD7-EA8C-40FF-AEA5-06CC23C8CF09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6177841" y="1310700"/>
              <a:ext cx="1534160" cy="65638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  <a:ea typeface="+mj-ea"/>
                  <a:cs typeface="Times New Roman" panose="02020603050405020304" pitchFamily="18" charset="0"/>
                </a:rPr>
                <a:t>Monitor</a:t>
              </a:r>
            </a:p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+mj-lt"/>
                  <a:ea typeface="+mj-ea"/>
                  <a:cs typeface="Times New Roman" panose="02020603050405020304" pitchFamily="18" charset="0"/>
                </a:rPr>
                <a:t>監督</a:t>
              </a:r>
              <a:endParaRPr lang="en-US" sz="1200" dirty="0">
                <a:solidFill>
                  <a:schemeClr val="tx1"/>
                </a:solidFill>
                <a:latin typeface="+mj-lt"/>
                <a:ea typeface="+mj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DDFF11-85CD-4C46-A868-7A9A207BF1E5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7574559" y="1209110"/>
            <a:ext cx="1289759" cy="3119060"/>
            <a:chOff x="7701841" y="1310700"/>
            <a:chExt cx="1534160" cy="31190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AF9BFBA-4B44-4842-AFEB-8A7DA192BDA6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7701841" y="1544367"/>
              <a:ext cx="1534160" cy="2885393"/>
            </a:xfrm>
            <a:prstGeom prst="roundRect">
              <a:avLst>
                <a:gd name="adj" fmla="val 1070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050" dirty="0">
                  <a:latin typeface="+mj-lt"/>
                  <a:ea typeface="+mj-ea"/>
                  <a:cs typeface="Times New Roman" panose="02020603050405020304" pitchFamily="18" charset="0"/>
                </a:rPr>
                <a:t>利用數據來理解並提升 </a:t>
              </a:r>
              <a:r>
                <a:rPr lang="en-US" altLang="zh-TW" sz="1050" dirty="0">
                  <a:latin typeface="+mj-lt"/>
                  <a:ea typeface="+mj-ea"/>
                  <a:cs typeface="Times New Roman" panose="02020603050405020304" pitchFamily="18" charset="0"/>
                </a:rPr>
                <a:t>KPI</a:t>
              </a:r>
              <a:r>
                <a:rPr lang="zh-TW" altLang="en-US" sz="1050" dirty="0">
                  <a:latin typeface="+mj-lt"/>
                  <a:ea typeface="+mj-ea"/>
                  <a:cs typeface="Times New Roman" panose="02020603050405020304" pitchFamily="18" charset="0"/>
                </a:rPr>
                <a:t>，同時運用模擬與瓶頸偵測（</a:t>
              </a:r>
              <a:r>
                <a:rPr lang="en-US" altLang="zh-TW" sz="1050" dirty="0">
                  <a:latin typeface="+mj-lt"/>
                  <a:ea typeface="+mj-ea"/>
                  <a:cs typeface="Times New Roman" panose="02020603050405020304" pitchFamily="18" charset="0"/>
                </a:rPr>
                <a:t>bottleneck</a:t>
              </a:r>
              <a:r>
                <a:rPr lang="zh-TW" altLang="en-US" sz="1050" dirty="0">
                  <a:latin typeface="+mj-lt"/>
                  <a:ea typeface="+mj-ea"/>
                  <a:cs typeface="Times New Roman" panose="02020603050405020304" pitchFamily="18" charset="0"/>
                </a:rPr>
                <a:t>）。</a:t>
              </a:r>
              <a:endParaRPr lang="en-US" sz="1050" dirty="0">
                <a:latin typeface="+mj-lt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5891373-570A-4FF8-9F34-F6F3F12C82BF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7701841" y="1310700"/>
              <a:ext cx="1534160" cy="518142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  <a:ea typeface="+mj-ea"/>
                  <a:cs typeface="Times New Roman" panose="02020603050405020304" pitchFamily="18" charset="0"/>
                </a:rPr>
                <a:t>Optimize</a:t>
              </a:r>
            </a:p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+mj-lt"/>
                  <a:ea typeface="+mj-ea"/>
                  <a:cs typeface="Times New Roman" panose="02020603050405020304" pitchFamily="18" charset="0"/>
                </a:rPr>
                <a:t>優化</a:t>
              </a:r>
              <a:endParaRPr lang="en-US" sz="1200" dirty="0">
                <a:solidFill>
                  <a:schemeClr val="tx1"/>
                </a:solidFill>
                <a:latin typeface="+mj-lt"/>
                <a:ea typeface="+mj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51C9520-0D3C-4C78-AFCD-2613AE8FD9CD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294640" y="4468989"/>
            <a:ext cx="1466860" cy="575317"/>
            <a:chOff x="444099" y="4527716"/>
            <a:chExt cx="1466860" cy="57531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A6483A-5E55-4A35-A1B2-F986F9853643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660401" y="4784484"/>
              <a:ext cx="12505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>
                  <a:latin typeface="+mj-lt"/>
                  <a:ea typeface="+mj-ea"/>
                  <a:cs typeface="Times New Roman" panose="02020603050405020304" pitchFamily="18" charset="0"/>
                  <a:hlinkClick r:id="rId22"/>
                </a:rPr>
                <a:t>Tham khảo</a:t>
              </a:r>
              <a:endParaRPr lang="en-US" sz="1400">
                <a:latin typeface="+mj-lt"/>
                <a:ea typeface="+mj-ea"/>
                <a:cs typeface="Times New Roman" panose="02020603050405020304" pitchFamily="18" charset="0"/>
              </a:endParaRPr>
            </a:p>
          </p:txBody>
        </p:sp>
        <p:pic>
          <p:nvPicPr>
            <p:cNvPr id="21" name="Picture 2" descr="UiPath Support Tiers - Expert Help, Upgrades &amp; More! | UiPath">
              <a:extLst>
                <a:ext uri="{FF2B5EF4-FFF2-40B4-BE49-F238E27FC236}">
                  <a16:creationId xmlns:a16="http://schemas.microsoft.com/office/drawing/2014/main" id="{29CE490A-C9CF-4FD4-A9DE-45D6E1B63592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44099" y="4527716"/>
              <a:ext cx="575317" cy="575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24747244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5">
            <a:extLst>
              <a:ext uri="{FF2B5EF4-FFF2-40B4-BE49-F238E27FC236}">
                <a16:creationId xmlns:a16="http://schemas.microsoft.com/office/drawing/2014/main" id="{D5D6590D-1F59-46F3-A135-8DA0D0BCF11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57760" y="665483"/>
            <a:ext cx="7639759" cy="28450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 err="1">
                <a:solidFill>
                  <a:srgbClr val="0052CC"/>
                </a:solidFill>
                <a:latin typeface="+mj-lt"/>
                <a:ea typeface="+mj-ea"/>
                <a:cs typeface="Times New Roman" panose="02020603050405020304" pitchFamily="18" charset="0"/>
              </a:rPr>
              <a:t>流程建模（BPMN，Business</a:t>
            </a:r>
            <a:r>
              <a:rPr lang="en-US" sz="1400" b="1" dirty="0">
                <a:solidFill>
                  <a:srgbClr val="0052CC"/>
                </a:solidFill>
                <a:latin typeface="+mj-lt"/>
                <a:ea typeface="+mj-ea"/>
                <a:cs typeface="Times New Roman" panose="02020603050405020304" pitchFamily="18" charset="0"/>
              </a:rPr>
              <a:t> Process Model and Notation）</a:t>
            </a:r>
            <a:endParaRPr lang="en-US" sz="1400" dirty="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0CCFFCBD-231E-4297-8055-C99DFE8D3D2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60961" y="129070"/>
            <a:ext cx="7822077" cy="2949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000" b="1">
                <a:solidFill>
                  <a:srgbClr val="000000"/>
                </a:solidFill>
                <a:latin typeface="+mj-lt"/>
                <a:ea typeface="+mj-ea"/>
                <a:cs typeface="Times New Roman" panose="02020603050405020304" pitchFamily="18" charset="0"/>
              </a:rPr>
              <a:t>AGENTIC ORCHESTRATION (MAESTRO)</a:t>
            </a:r>
            <a:endParaRPr lang="en-US" sz="200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Text 5">
            <a:extLst>
              <a:ext uri="{FF2B5EF4-FFF2-40B4-BE49-F238E27FC236}">
                <a16:creationId xmlns:a16="http://schemas.microsoft.com/office/drawing/2014/main" id="{BFA6E9AE-6126-4248-A8FA-6C3ADF08620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57760" y="1025212"/>
            <a:ext cx="8310320" cy="48102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TW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使用 </a:t>
            </a:r>
            <a:r>
              <a:rPr lang="en-US" altLang="zh-TW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BPMN </a:t>
            </a:r>
            <a:r>
              <a:rPr lang="zh-TW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流程設計工作流，以利流程標準化並提升流程可視性。</a:t>
            </a:r>
            <a:endParaRPr lang="en-US" sz="1100" dirty="0">
              <a:solidFill>
                <a:srgbClr val="333333"/>
              </a:solidFill>
              <a:latin typeface="+mj-lt"/>
              <a:ea typeface="+mj-ea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TW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為</a:t>
            </a:r>
            <a:r>
              <a:rPr lang="zh-CN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執行 </a:t>
            </a:r>
            <a:r>
              <a:rPr lang="en-US" altLang="zh-TW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BPMN </a:t>
            </a:r>
            <a:r>
              <a:rPr lang="zh-TW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流程</a:t>
            </a:r>
            <a:r>
              <a:rPr lang="zh-CN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建模</a:t>
            </a:r>
            <a:r>
              <a:rPr lang="zh-TW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，</a:t>
            </a:r>
            <a:r>
              <a:rPr lang="en-US" altLang="zh-TW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UiPath </a:t>
            </a:r>
            <a:r>
              <a:rPr lang="zh-TW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提供線上繪圖畫布（</a:t>
            </a:r>
            <a:r>
              <a:rPr lang="en-US" altLang="zh-TW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canvas</a:t>
            </a:r>
            <a:r>
              <a:rPr lang="zh-TW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），或可整合 </a:t>
            </a:r>
            <a:r>
              <a:rPr lang="en-US" altLang="zh-TW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Autopilot</a:t>
            </a:r>
            <a:r>
              <a:rPr lang="zh-TW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，透過提供 </a:t>
            </a:r>
            <a:r>
              <a:rPr lang="en-US" altLang="zh-TW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Prompt </a:t>
            </a:r>
            <a:r>
              <a:rPr lang="zh-TW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支援自動化設計。</a:t>
            </a:r>
            <a:endParaRPr lang="en-US" sz="1100" dirty="0">
              <a:solidFill>
                <a:srgbClr val="333333"/>
              </a:solidFill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0D86D8B-281E-48D6-9C21-E2C87F1A518A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1432560" y="1929387"/>
            <a:ext cx="5791200" cy="2854115"/>
            <a:chOff x="900070" y="2091062"/>
            <a:chExt cx="5990412" cy="290558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DF60F35-E076-4A68-AF00-4C3B3E4F28DD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0070" y="2091063"/>
              <a:ext cx="3854530" cy="290558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EDD4675-2DFE-4415-9B04-53715CC482C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01640" y="2091062"/>
              <a:ext cx="1688842" cy="2905587"/>
            </a:xfrm>
            <a:prstGeom prst="rect">
              <a:avLst/>
            </a:prstGeom>
            <a:ln>
              <a:solidFill>
                <a:srgbClr val="FF0000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Speech Bubble: Rectangle with Corners Rounded 7">
              <a:extLst>
                <a:ext uri="{FF2B5EF4-FFF2-40B4-BE49-F238E27FC236}">
                  <a16:creationId xmlns:a16="http://schemas.microsoft.com/office/drawing/2014/main" id="{8BF64806-FC24-4F41-B59C-F6E840B7091F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4572000" y="2321559"/>
              <a:ext cx="629640" cy="274320"/>
            </a:xfrm>
            <a:prstGeom prst="wedgeRoundRectCallout">
              <a:avLst>
                <a:gd name="adj1" fmla="val -27287"/>
                <a:gd name="adj2" fmla="val 92130"/>
                <a:gd name="adj3" fmla="val 16667"/>
              </a:avLst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+mj-lt"/>
                  <a:ea typeface="+mj-ea"/>
                  <a:cs typeface="Times New Roman" panose="02020603050405020304" pitchFamily="18" charset="0"/>
                </a:rPr>
                <a:t>Autopilot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CD1C0D5-4CC9-49E7-9A69-30BE09DCE3D4}"/>
                </a:ext>
              </a:extLst>
            </p:cNvPr>
            <p:cNvCxnSpPr/>
            <p:nvPr>
              <p:custDataLst>
                <p:tags r:id="rId8"/>
              </p:custDataLst>
            </p:nvPr>
          </p:nvCxnSpPr>
          <p:spPr>
            <a:xfrm>
              <a:off x="4754600" y="2834640"/>
              <a:ext cx="447040" cy="12192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334849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5">
            <a:extLst>
              <a:ext uri="{FF2B5EF4-FFF2-40B4-BE49-F238E27FC236}">
                <a16:creationId xmlns:a16="http://schemas.microsoft.com/office/drawing/2014/main" id="{D5D6590D-1F59-46F3-A135-8DA0D0BCF11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57760" y="665483"/>
            <a:ext cx="7639759" cy="2890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0052CC"/>
                </a:solidFill>
                <a:latin typeface="+mj-lt"/>
                <a:ea typeface="+mj-ea"/>
                <a:cs typeface="Times New Roman" panose="02020603050405020304" pitchFamily="18" charset="0"/>
              </a:rPr>
              <a:t>BPMN </a:t>
            </a:r>
            <a:r>
              <a:rPr lang="zh-CN" altLang="en-US" sz="1400" b="1" dirty="0">
                <a:solidFill>
                  <a:srgbClr val="0052CC"/>
                </a:solidFill>
                <a:latin typeface="+mj-lt"/>
                <a:ea typeface="+mj-ea"/>
                <a:cs typeface="Times New Roman" panose="02020603050405020304" pitchFamily="18" charset="0"/>
              </a:rPr>
              <a:t>流程建模 </a:t>
            </a:r>
            <a:r>
              <a:rPr lang="en-US" sz="1400" b="1" dirty="0">
                <a:solidFill>
                  <a:srgbClr val="0052CC"/>
                </a:solidFill>
                <a:latin typeface="+mj-lt"/>
                <a:ea typeface="+mj-ea"/>
                <a:cs typeface="Times New Roman" panose="02020603050405020304" pitchFamily="18" charset="0"/>
              </a:rPr>
              <a:t>(Business Process Model and Notation) </a:t>
            </a:r>
            <a:endParaRPr lang="en-US" sz="1400" dirty="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0CCFFCBD-231E-4297-8055-C99DFE8D3D2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60961" y="129070"/>
            <a:ext cx="7822077" cy="2949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000" b="1">
                <a:solidFill>
                  <a:srgbClr val="000000"/>
                </a:solidFill>
                <a:latin typeface="+mj-lt"/>
                <a:ea typeface="+mj-ea"/>
                <a:cs typeface="Times New Roman" panose="02020603050405020304" pitchFamily="18" charset="0"/>
              </a:rPr>
              <a:t>AGENTIC ORCHESTRATION (MAESTRO)</a:t>
            </a:r>
            <a:endParaRPr lang="en-US" sz="200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6649698D-485D-40F1-BCD3-A91008FE324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57760" y="985906"/>
            <a:ext cx="6085280" cy="22711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TW" sz="1100" dirty="0" err="1">
                <a:latin typeface="+mj-lt"/>
                <a:ea typeface="+mj-ea"/>
                <a:cs typeface="Times New Roman" panose="02020603050405020304" pitchFamily="18" charset="0"/>
              </a:rPr>
              <a:t>Uipath</a:t>
            </a:r>
            <a:r>
              <a:rPr lang="en-US" altLang="zh-TW" sz="1100" dirty="0">
                <a:latin typeface="+mj-lt"/>
                <a:ea typeface="+mj-ea"/>
                <a:cs typeface="Times New Roman" panose="02020603050405020304" pitchFamily="18" charset="0"/>
              </a:rPr>
              <a:t> </a:t>
            </a:r>
            <a:r>
              <a:rPr lang="zh-CN" altLang="en-US" sz="1100" dirty="0">
                <a:latin typeface="+mj-lt"/>
                <a:ea typeface="+mj-ea"/>
                <a:cs typeface="Times New Roman" panose="02020603050405020304" pitchFamily="18" charset="0"/>
              </a:rPr>
              <a:t>上 </a:t>
            </a:r>
            <a:r>
              <a:rPr lang="en-US" altLang="zh-TW" sz="1100" dirty="0">
                <a:latin typeface="+mj-lt"/>
                <a:ea typeface="+mj-ea"/>
                <a:cs typeface="Times New Roman" panose="02020603050405020304" pitchFamily="18" charset="0"/>
              </a:rPr>
              <a:t>BPMN </a:t>
            </a:r>
            <a:r>
              <a:rPr lang="zh-CN" altLang="en-US" sz="1100" dirty="0">
                <a:latin typeface="+mj-lt"/>
                <a:ea typeface="+mj-ea"/>
                <a:cs typeface="Times New Roman" panose="02020603050405020304" pitchFamily="18" charset="0"/>
              </a:rPr>
              <a:t>的主要</a:t>
            </a:r>
            <a:r>
              <a:rPr lang="zh-TW" altLang="en-US" sz="1100" dirty="0">
                <a:latin typeface="+mj-lt"/>
                <a:ea typeface="+mj-ea"/>
                <a:cs typeface="Times New Roman" panose="02020603050405020304" pitchFamily="18" charset="0"/>
              </a:rPr>
              <a:t>組成元素</a:t>
            </a:r>
            <a:endParaRPr lang="en-US" sz="1100" dirty="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F15BDDD-0CB3-45F7-8370-84EC3D2CB899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524288410"/>
              </p:ext>
            </p:extLst>
          </p:nvPr>
        </p:nvGraphicFramePr>
        <p:xfrm>
          <a:off x="457760" y="1333490"/>
          <a:ext cx="8239200" cy="36809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720">
                  <a:extLst>
                    <a:ext uri="{9D8B030D-6E8A-4147-A177-3AD203B41FA5}">
                      <a16:colId xmlns:a16="http://schemas.microsoft.com/office/drawing/2014/main" val="3259421275"/>
                    </a:ext>
                  </a:extLst>
                </a:gridCol>
                <a:gridCol w="2479040">
                  <a:extLst>
                    <a:ext uri="{9D8B030D-6E8A-4147-A177-3AD203B41FA5}">
                      <a16:colId xmlns:a16="http://schemas.microsoft.com/office/drawing/2014/main" val="2245304668"/>
                    </a:ext>
                  </a:extLst>
                </a:gridCol>
                <a:gridCol w="4663440">
                  <a:extLst>
                    <a:ext uri="{9D8B030D-6E8A-4147-A177-3AD203B41FA5}">
                      <a16:colId xmlns:a16="http://schemas.microsoft.com/office/drawing/2014/main" val="2806974905"/>
                    </a:ext>
                  </a:extLst>
                </a:gridCol>
              </a:tblGrid>
              <a:tr h="5436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Times New Roman" panose="02020603050405020304" pitchFamily="18" charset="0"/>
                        </a:rPr>
                        <a:t>主要元素</a:t>
                      </a:r>
                      <a:endParaRPr lang="en-US" sz="1200" dirty="0">
                        <a:solidFill>
                          <a:schemeClr val="tx1"/>
                        </a:solidFill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Times New Roman" panose="02020603050405020304" pitchFamily="18" charset="0"/>
                        </a:rPr>
                        <a:t>圖片</a:t>
                      </a:r>
                      <a:endParaRPr lang="en-US" sz="1200" dirty="0">
                        <a:solidFill>
                          <a:schemeClr val="tx1"/>
                        </a:solidFill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Times New Roman" panose="02020603050405020304" pitchFamily="18" charset="0"/>
                        </a:rPr>
                        <a:t>內容</a:t>
                      </a:r>
                      <a:endParaRPr lang="en-US" sz="1200" dirty="0">
                        <a:solidFill>
                          <a:schemeClr val="tx1"/>
                        </a:solidFill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5534586"/>
                  </a:ext>
                </a:extLst>
              </a:tr>
              <a:tr h="15040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1" dirty="0">
                          <a:latin typeface="+mj-lt"/>
                          <a:ea typeface="+mj-ea"/>
                          <a:cs typeface="Times New Roman" panose="02020603050405020304" pitchFamily="18" charset="0"/>
                        </a:rPr>
                        <a:t>1. </a:t>
                      </a:r>
                      <a:r>
                        <a:rPr lang="zh-CN" altLang="en-US" sz="1200" b="1" dirty="0">
                          <a:latin typeface="+mj-lt"/>
                          <a:ea typeface="+mj-ea"/>
                          <a:cs typeface="Times New Roman" panose="02020603050405020304" pitchFamily="18" charset="0"/>
                        </a:rPr>
                        <a:t>事件</a:t>
                      </a:r>
                      <a:r>
                        <a:rPr lang="en-US" sz="1200" b="1" dirty="0">
                          <a:latin typeface="+mj-lt"/>
                          <a:ea typeface="+mj-ea"/>
                          <a:cs typeface="Times New Roman" panose="02020603050405020304" pitchFamily="18" charset="0"/>
                        </a:rPr>
                        <a:t>(events)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zh-TW" altLang="en-US" sz="1100" dirty="0">
                          <a:latin typeface="+mj-lt"/>
                          <a:ea typeface="+mj-ea"/>
                          <a:cs typeface="Times New Roman" panose="02020603050405020304" pitchFamily="18" charset="0"/>
                        </a:rPr>
                        <a:t>開始事件 </a:t>
                      </a:r>
                      <a:r>
                        <a:rPr lang="vi-VN" sz="1100" dirty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Times New Roman" panose="02020603050405020304" pitchFamily="18" charset="0"/>
                        </a:rPr>
                        <a:t>(Start Event) </a:t>
                      </a:r>
                      <a:br>
                        <a:rPr lang="en-US" sz="1100" dirty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Times New Roman" panose="02020603050405020304" pitchFamily="18" charset="0"/>
                        </a:rPr>
                      </a:br>
                      <a:r>
                        <a:rPr lang="en-US" sz="1100" dirty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zh-TW" altLang="en-US" sz="1100" dirty="0">
                          <a:latin typeface="+mj-lt"/>
                          <a:ea typeface="+mj-ea"/>
                          <a:cs typeface="Times New Roman" panose="02020603050405020304" pitchFamily="18" charset="0"/>
                        </a:rPr>
                        <a:t>結束事件 </a:t>
                      </a:r>
                      <a:r>
                        <a:rPr lang="vi-VN" sz="1100" dirty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Times New Roman" panose="02020603050405020304" pitchFamily="18" charset="0"/>
                        </a:rPr>
                        <a:t>(End Event).</a:t>
                      </a:r>
                    </a:p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zh-TW" altLang="en-US" sz="1100" dirty="0">
                          <a:latin typeface="+mj-lt"/>
                          <a:ea typeface="+mj-ea"/>
                          <a:cs typeface="Times New Roman" panose="02020603050405020304" pitchFamily="18" charset="0"/>
                        </a:rPr>
                        <a:t>中間事件 </a:t>
                      </a:r>
                      <a:r>
                        <a:rPr lang="vi-VN" sz="1100" dirty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Times New Roman" panose="02020603050405020304" pitchFamily="18" charset="0"/>
                        </a:rPr>
                        <a:t>(Immediate/Intermediate events):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1100" dirty="0">
                          <a:latin typeface="+mj-lt"/>
                          <a:ea typeface="+mj-ea"/>
                          <a:cs typeface="Times New Roman" panose="02020603050405020304" pitchFamily="18" charset="0"/>
                        </a:rPr>
                        <a:t>執行過程中發生的</a:t>
                      </a:r>
                      <a:r>
                        <a:rPr lang="vi-VN" sz="1100" dirty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zh-TW" altLang="en-US" sz="1100" dirty="0">
                          <a:latin typeface="+mj-lt"/>
                          <a:ea typeface="+mj-ea"/>
                          <a:cs typeface="Times New Roman" panose="02020603050405020304" pitchFamily="18" charset="0"/>
                        </a:rPr>
                        <a:t>訊息事件 </a:t>
                      </a:r>
                      <a:r>
                        <a:rPr lang="vi-VN" sz="1100" dirty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Times New Roman" panose="02020603050405020304" pitchFamily="18" charset="0"/>
                        </a:rPr>
                        <a:t>(Message Events):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1100" dirty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Times New Roman" panose="02020603050405020304" pitchFamily="18" charset="0"/>
                        </a:rPr>
                        <a:t>例如接收電子郵件，或透過 </a:t>
                      </a:r>
                      <a:r>
                        <a:rPr lang="vi-VN" sz="1100" dirty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Times New Roman" panose="02020603050405020304" pitchFamily="18" charset="0"/>
                        </a:rPr>
                        <a:t>Integration Service </a:t>
                      </a:r>
                      <a:r>
                        <a:rPr lang="zh-TW" altLang="en-US" sz="1100" dirty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Times New Roman" panose="02020603050405020304" pitchFamily="18" charset="0"/>
                        </a:rPr>
                        <a:t>從第三方系統生成的任務。</a:t>
                      </a:r>
                      <a:endParaRPr lang="en-US" sz="1100" dirty="0">
                        <a:solidFill>
                          <a:schemeClr val="tx1"/>
                        </a:solidFill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75080"/>
                  </a:ext>
                </a:extLst>
              </a:tr>
              <a:tr h="16333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1" dirty="0">
                          <a:latin typeface="+mj-lt"/>
                          <a:ea typeface="+mj-ea"/>
                          <a:cs typeface="Times New Roman" panose="02020603050405020304" pitchFamily="18" charset="0"/>
                        </a:rPr>
                        <a:t>2. Task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100" dirty="0">
                          <a:latin typeface="+mj-lt"/>
                          <a:ea typeface="+mj-ea"/>
                          <a:cs typeface="Times New Roman" panose="02020603050405020304" pitchFamily="18" charset="0"/>
                        </a:rPr>
                        <a:t>+ user task: </a:t>
                      </a:r>
                      <a:r>
                        <a:rPr lang="zh-TW" altLang="en-US" sz="1100" dirty="0">
                          <a:latin typeface="+mj-lt"/>
                          <a:ea typeface="+mj-ea"/>
                          <a:cs typeface="Times New Roman" panose="02020603050405020304" pitchFamily="18" charset="0"/>
                        </a:rPr>
                        <a:t>需要</a:t>
                      </a:r>
                      <a:r>
                        <a:rPr lang="zh-CN" altLang="en-US" sz="1100" dirty="0">
                          <a:latin typeface="+mj-lt"/>
                          <a:ea typeface="+mj-ea"/>
                          <a:cs typeface="Times New Roman" panose="02020603050405020304" pitchFamily="18" charset="0"/>
                        </a:rPr>
                        <a:t>人員</a:t>
                      </a:r>
                      <a:r>
                        <a:rPr lang="zh-TW" altLang="en-US" sz="1100" dirty="0">
                          <a:latin typeface="+mj-lt"/>
                          <a:ea typeface="+mj-ea"/>
                          <a:cs typeface="Times New Roman" panose="02020603050405020304" pitchFamily="18" charset="0"/>
                        </a:rPr>
                        <a:t>介入的任務。</a:t>
                      </a:r>
                      <a:endParaRPr lang="en-US" sz="1100" dirty="0"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100" dirty="0">
                          <a:latin typeface="+mj-lt"/>
                          <a:ea typeface="+mj-ea"/>
                          <a:cs typeface="Times New Roman" panose="02020603050405020304" pitchFamily="18" charset="0"/>
                        </a:rPr>
                        <a:t>+ service task: </a:t>
                      </a:r>
                      <a:r>
                        <a:rPr lang="zh-TW" altLang="en-US" sz="1100" dirty="0">
                          <a:latin typeface="+mj-lt"/>
                          <a:ea typeface="+mj-ea"/>
                          <a:cs typeface="Times New Roman" panose="02020603050405020304" pitchFamily="18" charset="0"/>
                        </a:rPr>
                        <a:t>自動執行的任務。</a:t>
                      </a:r>
                      <a:endParaRPr lang="en-US" sz="1100" dirty="0"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100" dirty="0">
                          <a:latin typeface="+mj-lt"/>
                          <a:ea typeface="+mj-ea"/>
                          <a:cs typeface="Times New Roman" panose="02020603050405020304" pitchFamily="18" charset="0"/>
                        </a:rPr>
                        <a:t>+ business rule task: </a:t>
                      </a:r>
                      <a:r>
                        <a:rPr lang="zh-TW" altLang="en-US" sz="1100" dirty="0">
                          <a:latin typeface="+mj-lt"/>
                          <a:ea typeface="+mj-ea"/>
                          <a:cs typeface="Times New Roman" panose="02020603050405020304" pitchFamily="18" charset="0"/>
                        </a:rPr>
                        <a:t>執行位於 </a:t>
                      </a:r>
                      <a:r>
                        <a:rPr lang="en-US" altLang="zh-TW" sz="1100" dirty="0">
                          <a:latin typeface="+mj-lt"/>
                          <a:ea typeface="+mj-ea"/>
                          <a:cs typeface="Times New Roman" panose="02020603050405020304" pitchFamily="18" charset="0"/>
                        </a:rPr>
                        <a:t>RPA </a:t>
                      </a:r>
                      <a:r>
                        <a:rPr lang="zh-TW" altLang="en-US" sz="1100" dirty="0">
                          <a:latin typeface="+mj-lt"/>
                          <a:ea typeface="+mj-ea"/>
                          <a:cs typeface="Times New Roman" panose="02020603050405020304" pitchFamily="18" charset="0"/>
                        </a:rPr>
                        <a:t>流程之外的業務決策。</a:t>
                      </a:r>
                      <a:endParaRPr lang="en-US" sz="1100" dirty="0"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100" dirty="0">
                          <a:latin typeface="+mj-lt"/>
                          <a:ea typeface="+mj-ea"/>
                          <a:cs typeface="Times New Roman" panose="02020603050405020304" pitchFamily="18" charset="0"/>
                        </a:rPr>
                        <a:t>+ script task: </a:t>
                      </a:r>
                      <a:r>
                        <a:rPr lang="zh-TW" altLang="en-US" sz="1100" dirty="0">
                          <a:latin typeface="+mj-lt"/>
                          <a:ea typeface="+mj-ea"/>
                          <a:cs typeface="Times New Roman" panose="02020603050405020304" pitchFamily="18" charset="0"/>
                        </a:rPr>
                        <a:t>呼叫程式碼片段，如 </a:t>
                      </a:r>
                      <a:r>
                        <a:rPr lang="en-US" sz="1100" dirty="0">
                          <a:latin typeface="+mj-lt"/>
                          <a:ea typeface="+mj-ea"/>
                          <a:cs typeface="Times New Roman" panose="02020603050405020304" pitchFamily="18" charset="0"/>
                        </a:rPr>
                        <a:t>PowerShell。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100" dirty="0">
                          <a:latin typeface="+mj-lt"/>
                          <a:ea typeface="+mj-ea"/>
                          <a:cs typeface="Times New Roman" panose="02020603050405020304" pitchFamily="18" charset="0"/>
                        </a:rPr>
                        <a:t>+ agent task: </a:t>
                      </a:r>
                      <a:r>
                        <a:rPr lang="zh-TW" altLang="en-US" sz="1100" dirty="0">
                          <a:latin typeface="+mj-lt"/>
                          <a:ea typeface="+mj-ea"/>
                          <a:cs typeface="Times New Roman" panose="02020603050405020304" pitchFamily="18" charset="0"/>
                        </a:rPr>
                        <a:t>由 </a:t>
                      </a:r>
                      <a:r>
                        <a:rPr lang="en-US" altLang="zh-TW" sz="1100" dirty="0">
                          <a:latin typeface="+mj-lt"/>
                          <a:ea typeface="+mj-ea"/>
                          <a:cs typeface="Times New Roman" panose="02020603050405020304" pitchFamily="18" charset="0"/>
                        </a:rPr>
                        <a:t>AI Agent </a:t>
                      </a:r>
                      <a:r>
                        <a:rPr lang="zh-TW" altLang="en-US" sz="1100" dirty="0">
                          <a:latin typeface="+mj-lt"/>
                          <a:ea typeface="+mj-ea"/>
                          <a:cs typeface="Times New Roman" panose="02020603050405020304" pitchFamily="18" charset="0"/>
                        </a:rPr>
                        <a:t>執行的任務。</a:t>
                      </a:r>
                      <a:endParaRPr lang="en-US" sz="1100" dirty="0"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1141957"/>
                  </a:ext>
                </a:extLst>
              </a:tr>
            </a:tbl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C93DFD68-C4C8-45F3-B2AA-E30D213A617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2959" y="1957369"/>
            <a:ext cx="1343212" cy="12938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65AD7FE-C368-42C8-B2D8-66E45D01E8B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2959" y="3489275"/>
            <a:ext cx="1355877" cy="1407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311393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5">
            <a:extLst>
              <a:ext uri="{FF2B5EF4-FFF2-40B4-BE49-F238E27FC236}">
                <a16:creationId xmlns:a16="http://schemas.microsoft.com/office/drawing/2014/main" id="{D5D6590D-1F59-46F3-A135-8DA0D0BCF11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57760" y="665483"/>
            <a:ext cx="7639759" cy="2890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0052CC"/>
                </a:solidFill>
                <a:latin typeface="+mj-lt"/>
                <a:ea typeface="+mj-ea"/>
                <a:cs typeface="Times New Roman" panose="02020603050405020304" pitchFamily="18" charset="0"/>
              </a:rPr>
              <a:t>BPMN </a:t>
            </a:r>
            <a:r>
              <a:rPr lang="zh-CN" altLang="en-US" sz="1400" b="1" dirty="0">
                <a:solidFill>
                  <a:srgbClr val="0052CC"/>
                </a:solidFill>
                <a:latin typeface="+mj-lt"/>
                <a:ea typeface="+mj-ea"/>
                <a:cs typeface="Times New Roman" panose="02020603050405020304" pitchFamily="18" charset="0"/>
              </a:rPr>
              <a:t>流程建模</a:t>
            </a:r>
            <a:r>
              <a:rPr lang="en-US" sz="1400" b="1" dirty="0">
                <a:solidFill>
                  <a:srgbClr val="0052CC"/>
                </a:solidFill>
                <a:latin typeface="+mj-lt"/>
                <a:ea typeface="+mj-ea"/>
                <a:cs typeface="Times New Roman" panose="02020603050405020304" pitchFamily="18" charset="0"/>
              </a:rPr>
              <a:t> (Business Process Model and Notation) </a:t>
            </a:r>
            <a:endParaRPr lang="en-US" sz="1400" dirty="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0CCFFCBD-231E-4297-8055-C99DFE8D3D2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60961" y="129070"/>
            <a:ext cx="7822077" cy="2949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000" b="1">
                <a:solidFill>
                  <a:srgbClr val="000000"/>
                </a:solidFill>
                <a:latin typeface="+mj-lt"/>
                <a:ea typeface="+mj-ea"/>
                <a:cs typeface="Times New Roman" panose="02020603050405020304" pitchFamily="18" charset="0"/>
              </a:rPr>
              <a:t>AGENTIC ORCHESTRATION (MAESTRO)</a:t>
            </a:r>
            <a:endParaRPr lang="en-US" sz="200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6649698D-485D-40F1-BCD3-A91008FE324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57760" y="985906"/>
            <a:ext cx="6085280" cy="22352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TW" sz="1100" dirty="0" err="1">
                <a:latin typeface="+mj-lt"/>
                <a:ea typeface="+mj-ea"/>
                <a:cs typeface="Times New Roman" panose="02020603050405020304" pitchFamily="18" charset="0"/>
              </a:rPr>
              <a:t>Uipath</a:t>
            </a:r>
            <a:r>
              <a:rPr lang="en-US" altLang="zh-TW" sz="1100" dirty="0">
                <a:latin typeface="+mj-lt"/>
                <a:ea typeface="+mj-ea"/>
                <a:cs typeface="Times New Roman" panose="02020603050405020304" pitchFamily="18" charset="0"/>
              </a:rPr>
              <a:t> </a:t>
            </a:r>
            <a:r>
              <a:rPr lang="zh-CN" altLang="en-US" sz="1100" dirty="0">
                <a:latin typeface="+mj-lt"/>
                <a:ea typeface="+mj-ea"/>
                <a:cs typeface="Times New Roman" panose="02020603050405020304" pitchFamily="18" charset="0"/>
              </a:rPr>
              <a:t>上 </a:t>
            </a:r>
            <a:r>
              <a:rPr lang="en-US" altLang="zh-TW" sz="1100" dirty="0">
                <a:latin typeface="+mj-lt"/>
                <a:ea typeface="+mj-ea"/>
                <a:cs typeface="Times New Roman" panose="02020603050405020304" pitchFamily="18" charset="0"/>
              </a:rPr>
              <a:t>BPMN </a:t>
            </a:r>
            <a:r>
              <a:rPr lang="zh-CN" altLang="en-US" sz="1100" dirty="0">
                <a:latin typeface="+mj-lt"/>
                <a:ea typeface="+mj-ea"/>
                <a:cs typeface="Times New Roman" panose="02020603050405020304" pitchFamily="18" charset="0"/>
              </a:rPr>
              <a:t>的主要</a:t>
            </a:r>
            <a:r>
              <a:rPr lang="zh-TW" altLang="en-US" sz="1100" dirty="0">
                <a:latin typeface="+mj-lt"/>
                <a:ea typeface="+mj-ea"/>
                <a:cs typeface="Times New Roman" panose="02020603050405020304" pitchFamily="18" charset="0"/>
              </a:rPr>
              <a:t>組成元素</a:t>
            </a:r>
            <a:r>
              <a:rPr lang="zh-CN" altLang="en-US" sz="1100" dirty="0">
                <a:latin typeface="+mj-lt"/>
                <a:ea typeface="+mj-ea"/>
                <a:cs typeface="Times New Roman" panose="02020603050405020304" pitchFamily="18" charset="0"/>
              </a:rPr>
              <a:t>：</a:t>
            </a:r>
            <a:endParaRPr lang="en-US" altLang="zh-TW" sz="1100" dirty="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F15BDDD-0CB3-45F7-8370-84EC3D2CB899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67698519"/>
              </p:ext>
            </p:extLst>
          </p:nvPr>
        </p:nvGraphicFramePr>
        <p:xfrm>
          <a:off x="457760" y="1333491"/>
          <a:ext cx="8239200" cy="3641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720">
                  <a:extLst>
                    <a:ext uri="{9D8B030D-6E8A-4147-A177-3AD203B41FA5}">
                      <a16:colId xmlns:a16="http://schemas.microsoft.com/office/drawing/2014/main" val="3259421275"/>
                    </a:ext>
                  </a:extLst>
                </a:gridCol>
                <a:gridCol w="2479040">
                  <a:extLst>
                    <a:ext uri="{9D8B030D-6E8A-4147-A177-3AD203B41FA5}">
                      <a16:colId xmlns:a16="http://schemas.microsoft.com/office/drawing/2014/main" val="2245304668"/>
                    </a:ext>
                  </a:extLst>
                </a:gridCol>
                <a:gridCol w="4663440">
                  <a:extLst>
                    <a:ext uri="{9D8B030D-6E8A-4147-A177-3AD203B41FA5}">
                      <a16:colId xmlns:a16="http://schemas.microsoft.com/office/drawing/2014/main" val="2806974905"/>
                    </a:ext>
                  </a:extLst>
                </a:gridCol>
              </a:tblGrid>
              <a:tr h="40292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主要元素</a:t>
                      </a:r>
                      <a:endParaRPr lang="en-US" altLang="zh-TW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圖片</a:t>
                      </a:r>
                      <a:endParaRPr lang="en-US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內容</a:t>
                      </a:r>
                      <a:endParaRPr lang="en-US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5534586"/>
                  </a:ext>
                </a:extLst>
              </a:tr>
              <a:tr h="12105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1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3. Gateway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vi-VN" sz="1100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Exclusive Gateway (X):</a:t>
                      </a:r>
                      <a:r>
                        <a:rPr lang="zh-TW" altLang="en-US" sz="1100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依「是</a:t>
                      </a:r>
                      <a:r>
                        <a:rPr lang="en-US" altLang="zh-TW" sz="1100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100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否」（</a:t>
                      </a:r>
                      <a:r>
                        <a:rPr lang="en-US" altLang="zh-TW" sz="1100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Yes/No</a:t>
                      </a:r>
                      <a:r>
                        <a:rPr lang="zh-TW" altLang="en-US" sz="1100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）條件進行分支決策。</a:t>
                      </a:r>
                      <a:endParaRPr lang="en-US" altLang="zh-TW" sz="1100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vi-VN" sz="1100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Parallel Gateway (+):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1100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允許同時並行執行多個任務。</a:t>
                      </a:r>
                      <a:endParaRPr lang="vi-VN" sz="1100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vi-VN" sz="1100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Event-based Gateway: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1100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根據先發生的事件進行分支。</a:t>
                      </a:r>
                      <a:endParaRPr lang="en-US" sz="1100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1141957"/>
                  </a:ext>
                </a:extLst>
              </a:tr>
              <a:tr h="12105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1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4.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100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此元素專注於為流程中的每個步驟定義輸入（</a:t>
                      </a:r>
                      <a:r>
                        <a:rPr lang="en-US" altLang="zh-TW" sz="1100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Input</a:t>
                      </a:r>
                      <a:r>
                        <a:rPr lang="zh-TW" altLang="en-US" sz="1100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）與輸出（</a:t>
                      </a:r>
                      <a:r>
                        <a:rPr lang="en-US" altLang="zh-TW" sz="1100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Output</a:t>
                      </a:r>
                      <a:r>
                        <a:rPr lang="zh-TW" altLang="en-US" sz="1100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）參數。確保任務之間正確傳遞數據（例如：從 </a:t>
                      </a:r>
                      <a:r>
                        <a:rPr lang="en-US" altLang="zh-TW" sz="1100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RPA </a:t>
                      </a:r>
                      <a:r>
                        <a:rPr lang="zh-TW" altLang="en-US" sz="1100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機器人傳送至 </a:t>
                      </a:r>
                      <a:r>
                        <a:rPr lang="en-US" altLang="zh-TW" sz="1100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AI Agent </a:t>
                      </a:r>
                      <a:r>
                        <a:rPr lang="zh-TW" altLang="en-US" sz="1100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的資料）是流程順暢運行的關鍵因素。</a:t>
                      </a:r>
                      <a:endParaRPr lang="en-US" sz="1100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3108057"/>
                  </a:ext>
                </a:extLst>
              </a:tr>
              <a:tr h="817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1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4. Participant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100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此元素用於定義執行工作的「誰（</a:t>
                      </a:r>
                      <a:r>
                        <a:rPr lang="en-US" altLang="zh-TW" sz="1100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Who</a:t>
                      </a:r>
                      <a:r>
                        <a:rPr lang="zh-TW" altLang="en-US" sz="1100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）」。</a:t>
                      </a:r>
                      <a:endParaRPr lang="en-US" altLang="zh-TW" sz="1100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vi-VN" sz="1100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Pools:</a:t>
                      </a:r>
                      <a:r>
                        <a:rPr lang="en-US" sz="1100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1100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代表參與流程的組織或大型實體。</a:t>
                      </a:r>
                      <a:endParaRPr lang="en-US" altLang="zh-TW" sz="1100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100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vi-VN" sz="1100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Lanes: </a:t>
                      </a:r>
                      <a:r>
                        <a:rPr lang="en-US" altLang="zh-TW" sz="1100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Pool </a:t>
                      </a:r>
                      <a:r>
                        <a:rPr lang="zh-TW" altLang="en-US" sz="1100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內的分支，代表各部門或特定角色。</a:t>
                      </a:r>
                      <a:endParaRPr lang="en-US" sz="1100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2919113"/>
                  </a:ext>
                </a:extLst>
              </a:tr>
            </a:tbl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id="{97D98BB5-B58A-419B-AD12-EA9BD754E3F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980844" y="1951814"/>
            <a:ext cx="1590676" cy="967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C2266C-3E1A-4ABD-8405-97A6A685DEC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980844" y="3111221"/>
            <a:ext cx="1699295" cy="967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D2998C-684D-4211-9A57-17E30EB560C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980844" y="4270628"/>
            <a:ext cx="1699294" cy="600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522174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4996D13-45E7-4748-AD1A-7EEF73836EF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60961" y="129070"/>
            <a:ext cx="7822077" cy="2949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000" b="1">
                <a:solidFill>
                  <a:srgbClr val="000000"/>
                </a:solidFill>
                <a:latin typeface="+mj-lt"/>
                <a:ea typeface="+mj-ea"/>
                <a:cs typeface="Times New Roman" panose="02020603050405020304" pitchFamily="18" charset="0"/>
              </a:rPr>
              <a:t>AGENTIC ORCHESTRATION (MAESTRO)</a:t>
            </a:r>
            <a:endParaRPr lang="en-US" sz="200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D2C2D6A-70DD-472F-8B2A-C8149802A04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318815" y="727795"/>
            <a:ext cx="6644079" cy="82209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/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b="1" dirty="0">
                <a:latin typeface="+mj-lt"/>
                <a:ea typeface="+mj-ea"/>
                <a:cs typeface="Times New Roman" panose="02020603050405020304" pitchFamily="18" charset="0"/>
              </a:rPr>
              <a:t>1. </a:t>
            </a:r>
            <a:r>
              <a:rPr lang="zh-TW" altLang="en-US" sz="1200" b="1" dirty="0">
                <a:latin typeface="+mj-lt"/>
                <a:ea typeface="+mj-ea"/>
                <a:cs typeface="Times New Roman" panose="02020603050405020304" pitchFamily="18" charset="0"/>
              </a:rPr>
              <a:t>流程可視性受限 </a:t>
            </a:r>
            <a:r>
              <a:rPr lang="zh-CN" altLang="en-US" sz="1200" b="1" dirty="0">
                <a:latin typeface="+mj-lt"/>
                <a:ea typeface="+mj-ea"/>
                <a:cs typeface="Times New Roman" panose="02020603050405020304" pitchFamily="18" charset="0"/>
              </a:rPr>
              <a:t>（</a:t>
            </a:r>
            <a:r>
              <a:rPr lang="en-US" altLang="zh-TW" sz="1200" b="1" dirty="0">
                <a:latin typeface="+mj-lt"/>
                <a:ea typeface="+mj-ea"/>
                <a:cs typeface="Times New Roman" panose="02020603050405020304" pitchFamily="18" charset="0"/>
              </a:rPr>
              <a:t> Limited process visibility </a:t>
            </a:r>
            <a:r>
              <a:rPr lang="zh-CN" altLang="en-US" sz="1200" b="1" dirty="0">
                <a:latin typeface="+mj-lt"/>
                <a:ea typeface="+mj-ea"/>
                <a:cs typeface="Times New Roman" panose="02020603050405020304" pitchFamily="18" charset="0"/>
              </a:rPr>
              <a:t>）</a:t>
            </a:r>
            <a:endParaRPr lang="en-US" sz="1200" b="1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1100" dirty="0">
                <a:latin typeface="+mj-lt"/>
                <a:ea typeface="+mj-ea"/>
                <a:cs typeface="Times New Roman" panose="02020603050405020304" pitchFamily="18" charset="0"/>
              </a:rPr>
              <a:t>提供整體視角，而不僅僅集中於單一自動化步驟</a:t>
            </a:r>
            <a:endParaRPr lang="en-US" altLang="zh-TW" sz="1100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100" dirty="0"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zh-TW" altLang="en-US" sz="1100" dirty="0"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支援偵測與修正問題、改善各步驟，並有助於做出更佳決策</a:t>
            </a:r>
            <a:endParaRPr lang="en-US" sz="1100" dirty="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434A5F8-FA2C-4040-A6B5-8DCE41C319F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18815" y="2122334"/>
            <a:ext cx="6644079" cy="71787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/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b="1" dirty="0">
                <a:latin typeface="+mj-lt"/>
                <a:ea typeface="+mj-ea"/>
                <a:cs typeface="Times New Roman" panose="02020603050405020304" pitchFamily="18" charset="0"/>
              </a:rPr>
              <a:t>2. </a:t>
            </a:r>
            <a:r>
              <a:rPr lang="zh-TW" altLang="en-US" sz="1200" b="1" dirty="0">
                <a:latin typeface="+mj-lt"/>
                <a:ea typeface="+mj-ea"/>
                <a:cs typeface="Times New Roman" panose="02020603050405020304" pitchFamily="18" charset="0"/>
              </a:rPr>
              <a:t>交叉依賴</a:t>
            </a:r>
            <a:r>
              <a:rPr lang="zh-TW" altLang="en-US" sz="1200" dirty="0">
                <a:latin typeface="+mj-lt"/>
                <a:ea typeface="+mj-ea"/>
                <a:cs typeface="Times New Roman" panose="02020603050405020304" pitchFamily="18" charset="0"/>
              </a:rPr>
              <a:t>涵蓋機器人</a:t>
            </a:r>
            <a:r>
              <a:rPr lang="zh-TW" altLang="en-US" sz="1200" b="1" dirty="0">
                <a:latin typeface="+mj-lt"/>
                <a:ea typeface="+mj-ea"/>
                <a:cs typeface="Times New Roman" panose="02020603050405020304" pitchFamily="18" charset="0"/>
              </a:rPr>
              <a:t>任務 </a:t>
            </a:r>
            <a:r>
              <a:rPr lang="en-US" sz="1200" b="1" dirty="0">
                <a:latin typeface="+mj-lt"/>
                <a:ea typeface="+mj-ea"/>
                <a:cs typeface="Times New Roman" panose="02020603050405020304" pitchFamily="18" charset="0"/>
              </a:rPr>
              <a:t>(Cross-dependent task):</a:t>
            </a:r>
          </a:p>
          <a:p>
            <a:pPr>
              <a:lnSpc>
                <a:spcPct val="150000"/>
              </a:lnSpc>
            </a:pPr>
            <a:r>
              <a:rPr lang="zh-TW" altLang="en-US" sz="1100" dirty="0">
                <a:latin typeface="+mj-lt"/>
                <a:ea typeface="+mj-ea"/>
                <a:cs typeface="Times New Roman" panose="02020603050405020304" pitchFamily="18" charset="0"/>
              </a:rPr>
              <a:t>嚴格控制任務處理流程，涵蓋機器人、</a:t>
            </a:r>
            <a:r>
              <a:rPr lang="en-US" altLang="zh-TW" sz="1100" dirty="0">
                <a:latin typeface="+mj-lt"/>
                <a:ea typeface="+mj-ea"/>
                <a:cs typeface="Times New Roman" panose="02020603050405020304" pitchFamily="18" charset="0"/>
              </a:rPr>
              <a:t>AI </a:t>
            </a:r>
            <a:r>
              <a:rPr lang="zh-TW" altLang="en-US" sz="1100" dirty="0">
                <a:latin typeface="+mj-lt"/>
                <a:ea typeface="+mj-ea"/>
                <a:cs typeface="Times New Roman" panose="02020603050405020304" pitchFamily="18" charset="0"/>
              </a:rPr>
              <a:t>工具或人工驗證。</a:t>
            </a:r>
            <a:endParaRPr lang="en-US" sz="1100" dirty="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1640D8D-0D42-49C1-AF18-2E46277E435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318815" y="3412654"/>
            <a:ext cx="6644079" cy="107806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/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b="1" dirty="0">
                <a:latin typeface="+mj-lt"/>
                <a:ea typeface="+mj-ea"/>
                <a:cs typeface="Times New Roman" panose="02020603050405020304" pitchFamily="18" charset="0"/>
              </a:rPr>
              <a:t>3. </a:t>
            </a:r>
            <a:r>
              <a:rPr lang="zh-TW" altLang="en-US" sz="1200" b="1" dirty="0">
                <a:latin typeface="+mj-lt"/>
                <a:ea typeface="+mj-ea"/>
                <a:cs typeface="Times New Roman" panose="02020603050405020304" pitchFamily="18" charset="0"/>
              </a:rPr>
              <a:t>碎片化自動化 </a:t>
            </a:r>
            <a:r>
              <a:rPr lang="en-US" sz="1200" b="1" dirty="0">
                <a:latin typeface="+mj-lt"/>
                <a:ea typeface="+mj-ea"/>
                <a:cs typeface="Times New Roman" panose="02020603050405020304" pitchFamily="18" charset="0"/>
              </a:rPr>
              <a:t>(Fragmented automation):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latin typeface="+mj-lt"/>
                <a:ea typeface="+mj-ea"/>
                <a:cs typeface="Times New Roman" panose="02020603050405020304" pitchFamily="18" charset="0"/>
              </a:rPr>
              <a:t>Agentic Orchestration </a:t>
            </a:r>
            <a:r>
              <a:rPr lang="zh-TW" altLang="en-US" sz="1100" dirty="0">
                <a:latin typeface="+mj-lt"/>
                <a:ea typeface="+mj-ea"/>
                <a:cs typeface="Times New Roman" panose="02020603050405020304" pitchFamily="18" charset="0"/>
              </a:rPr>
              <a:t>協助將多個單一流程的處理任務，以及各部門（如財務、人力資源</a:t>
            </a:r>
            <a:r>
              <a:rPr lang="en-US" altLang="zh-TW" sz="1100" dirty="0">
                <a:latin typeface="+mj-lt"/>
                <a:ea typeface="+mj-ea"/>
                <a:cs typeface="Times New Roman" panose="02020603050405020304" pitchFamily="18" charset="0"/>
              </a:rPr>
              <a:t>…</a:t>
            </a:r>
            <a:r>
              <a:rPr lang="zh-TW" altLang="en-US" sz="1100" dirty="0">
                <a:latin typeface="+mj-lt"/>
                <a:ea typeface="+mj-ea"/>
                <a:cs typeface="Times New Roman" panose="02020603050405020304" pitchFamily="18" charset="0"/>
              </a:rPr>
              <a:t>）的任務整合，形成完整的端到端業務流程自動化（</a:t>
            </a:r>
            <a:r>
              <a:rPr lang="en-US" sz="1100" dirty="0">
                <a:latin typeface="+mj-lt"/>
                <a:ea typeface="+mj-ea"/>
                <a:cs typeface="Times New Roman" panose="02020603050405020304" pitchFamily="18" charset="0"/>
              </a:rPr>
              <a:t>full end-to-end business process automation）。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31ED880-91D0-47C6-9305-280D812619F5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0" y="1074850"/>
            <a:ext cx="2275325" cy="2812844"/>
            <a:chOff x="43490" y="1138843"/>
            <a:chExt cx="2275325" cy="2812844"/>
          </a:xfrm>
        </p:grpSpPr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1474EB2A-32BE-4B5F-97E3-6198E76F47FC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43490" y="1614805"/>
              <a:ext cx="1981200" cy="1913890"/>
            </a:xfrm>
            <a:prstGeom prst="flowChartConnector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/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+mj-lt"/>
                  <a:ea typeface="+mj-ea"/>
                  <a:cs typeface="Times New Roman" panose="02020603050405020304" pitchFamily="18" charset="0"/>
                </a:rPr>
                <a:t>解決三個挑戰</a:t>
              </a:r>
              <a:endParaRPr lang="en-US" sz="1600" dirty="0">
                <a:solidFill>
                  <a:schemeClr val="tx1"/>
                </a:solidFill>
                <a:latin typeface="+mj-lt"/>
                <a:ea typeface="+mj-ea"/>
                <a:cs typeface="Times New Roman" panose="02020603050405020304" pitchFamily="18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24A7A14-E677-4B31-81AA-C2C15F7E73A6}"/>
                </a:ext>
              </a:extLst>
            </p:cNvPr>
            <p:cNvCxnSpPr>
              <a:stCxn id="5" idx="7"/>
              <a:endCxn id="4" idx="1"/>
            </p:cNvCxnSpPr>
            <p:nvPr>
              <p:custDataLst>
                <p:tags r:id="rId7"/>
              </p:custDataLst>
            </p:nvPr>
          </p:nvCxnSpPr>
          <p:spPr>
            <a:xfrm flipV="1">
              <a:off x="1734550" y="1138843"/>
              <a:ext cx="584265" cy="75624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75EB1ED-985B-4F6E-AC23-113D3F33A2D0}"/>
                </a:ext>
              </a:extLst>
            </p:cNvPr>
            <p:cNvCxnSpPr>
              <a:stCxn id="5" idx="6"/>
              <a:endCxn id="6" idx="1"/>
            </p:cNvCxnSpPr>
            <p:nvPr>
              <p:custDataLst>
                <p:tags r:id="rId8"/>
              </p:custDataLst>
            </p:nvPr>
          </p:nvCxnSpPr>
          <p:spPr>
            <a:xfrm flipV="1">
              <a:off x="2024690" y="2481273"/>
              <a:ext cx="294125" cy="9047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C783D12-06AB-4A7A-94AD-4BF481147322}"/>
                </a:ext>
              </a:extLst>
            </p:cNvPr>
            <p:cNvCxnSpPr>
              <a:stCxn id="5" idx="5"/>
              <a:endCxn id="7" idx="1"/>
            </p:cNvCxnSpPr>
            <p:nvPr>
              <p:custDataLst>
                <p:tags r:id="rId9"/>
              </p:custDataLst>
            </p:nvPr>
          </p:nvCxnSpPr>
          <p:spPr>
            <a:xfrm>
              <a:off x="1734550" y="3248412"/>
              <a:ext cx="584265" cy="70327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634894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E35A8E2-A0CB-4947-80E5-2C4F082054A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101678" y="2171016"/>
            <a:ext cx="4798403" cy="3414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40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TRUST LAYER</a:t>
            </a:r>
            <a:endParaRPr lang="en-US" sz="4000">
              <a:solidFill>
                <a:srgbClr val="0000FF"/>
              </a:solidFill>
              <a:latin typeface="Times New Roman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5766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E35A8E2-A0CB-4947-80E5-2C4F082054A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877499" y="143350"/>
            <a:ext cx="4798403" cy="2949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000" b="1">
                <a:solidFill>
                  <a:srgbClr val="000000"/>
                </a:solidFill>
                <a:latin typeface="+mj-lt"/>
                <a:ea typeface="+mj-ea"/>
                <a:cs typeface="Times New Roman" panose="02020603050405020304" pitchFamily="18" charset="0"/>
              </a:rPr>
              <a:t>AI TRUST LAYER (1/3)</a:t>
            </a:r>
            <a:endParaRPr lang="en-US" sz="200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" name="Text 5">
            <a:extLst>
              <a:ext uri="{FF2B5EF4-FFF2-40B4-BE49-F238E27FC236}">
                <a16:creationId xmlns:a16="http://schemas.microsoft.com/office/drawing/2014/main" id="{07142BFF-888E-4156-9051-E5DF7EA8D9E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6840" y="1131308"/>
            <a:ext cx="8310320" cy="22352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endParaRPr lang="en-US" sz="110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Text 6">
            <a:extLst>
              <a:ext uri="{FF2B5EF4-FFF2-40B4-BE49-F238E27FC236}">
                <a16:creationId xmlns:a16="http://schemas.microsoft.com/office/drawing/2014/main" id="{C0A434FE-2945-461D-B72C-63CD93B961E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57365" y="867966"/>
            <a:ext cx="556243" cy="13734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400" b="1" dirty="0">
                <a:solidFill>
                  <a:srgbClr val="0052CC"/>
                </a:solidFill>
                <a:latin typeface="+mj-lt"/>
                <a:ea typeface="+mj-ea"/>
                <a:cs typeface="Times New Roman" panose="02020603050405020304" pitchFamily="18" charset="0"/>
              </a:rPr>
              <a:t>1. </a:t>
            </a:r>
            <a:r>
              <a:rPr lang="zh-CN" altLang="en-US" sz="1400" b="1" dirty="0">
                <a:solidFill>
                  <a:srgbClr val="0052CC"/>
                </a:solidFill>
                <a:latin typeface="+mj-lt"/>
                <a:ea typeface="+mj-ea"/>
                <a:cs typeface="Times New Roman" panose="02020603050405020304" pitchFamily="18" charset="0"/>
              </a:rPr>
              <a:t>概念</a:t>
            </a:r>
            <a:endParaRPr lang="en-US" sz="1400" dirty="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788970-41C6-4FE0-AF82-7797361C9BE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81317" y="1131308"/>
            <a:ext cx="8310320" cy="1443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200" b="1" dirty="0">
                <a:latin typeface="+mj-lt"/>
                <a:ea typeface="+mj-ea"/>
              </a:rPr>
              <a:t>AI Trust Layer</a:t>
            </a:r>
            <a:r>
              <a:rPr lang="vi-VN" sz="1200" dirty="0">
                <a:latin typeface="+mj-lt"/>
                <a:ea typeface="+mj-ea"/>
              </a:rPr>
              <a:t> </a:t>
            </a:r>
            <a:r>
              <a:rPr lang="zh-CN" altLang="en-US" sz="1200" dirty="0">
                <a:latin typeface="+mj-lt"/>
                <a:ea typeface="+mj-ea"/>
              </a:rPr>
              <a:t>是 </a:t>
            </a:r>
            <a:r>
              <a:rPr lang="vi-VN" sz="1200" b="1" dirty="0">
                <a:latin typeface="+mj-lt"/>
                <a:ea typeface="+mj-ea"/>
              </a:rPr>
              <a:t>UiPath Agentic Automation</a:t>
            </a:r>
            <a:r>
              <a:rPr lang="en-US" sz="1200" b="1" dirty="0">
                <a:latin typeface="+mj-lt"/>
                <a:ea typeface="+mj-ea"/>
              </a:rPr>
              <a:t> </a:t>
            </a:r>
            <a:r>
              <a:rPr lang="zh-CN" altLang="en-US" sz="1200" dirty="0">
                <a:latin typeface="+mj-lt"/>
                <a:ea typeface="+mj-ea"/>
              </a:rPr>
              <a:t>架構中的中介層</a:t>
            </a:r>
            <a:r>
              <a:rPr lang="vi-VN" sz="1200" dirty="0">
                <a:latin typeface="+mj-lt"/>
                <a:ea typeface="+mj-ea"/>
              </a:rPr>
              <a:t> (governance &amp; control layer)</a:t>
            </a:r>
            <a:r>
              <a:rPr lang="zh-CN" altLang="en-US" sz="1200" dirty="0">
                <a:latin typeface="+mj-lt"/>
                <a:ea typeface="+mj-ea"/>
              </a:rPr>
              <a:t>，其職責是</a:t>
            </a:r>
            <a:r>
              <a:rPr lang="zh-CN" altLang="en-US" sz="1200" b="1" dirty="0">
                <a:latin typeface="+mj-lt"/>
                <a:ea typeface="+mj-ea"/>
              </a:rPr>
              <a:t>確保 </a:t>
            </a:r>
            <a:r>
              <a:rPr lang="vi-VN" sz="1200" b="1" dirty="0">
                <a:latin typeface="+mj-lt"/>
                <a:ea typeface="+mj-ea"/>
              </a:rPr>
              <a:t>AI Agents </a:t>
            </a:r>
            <a:r>
              <a:rPr lang="zh-CN" altLang="en-US" sz="1200" dirty="0">
                <a:latin typeface="+mj-lt"/>
                <a:ea typeface="+mj-ea"/>
              </a:rPr>
              <a:t>在與一下項目時</a:t>
            </a:r>
            <a:r>
              <a:rPr lang="zh-CN" altLang="en-US" sz="1200" b="1" dirty="0">
                <a:latin typeface="+mj-lt"/>
                <a:ea typeface="+mj-ea"/>
              </a:rPr>
              <a:t>，能安全、可控、符合企業政策且具備可信度：</a:t>
            </a:r>
            <a:endParaRPr lang="vi-VN" sz="1200" dirty="0">
              <a:latin typeface="+mj-lt"/>
              <a:ea typeface="+mj-ea"/>
            </a:endParaRPr>
          </a:p>
          <a:p>
            <a:pPr marL="628650" lvl="1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vi-VN" sz="1200" dirty="0">
                <a:latin typeface="+mj-lt"/>
                <a:ea typeface="+mj-ea"/>
              </a:rPr>
              <a:t>AI / LLM </a:t>
            </a:r>
            <a:r>
              <a:rPr lang="zh-CN" altLang="en-US" sz="1200" dirty="0">
                <a:latin typeface="+mj-lt"/>
                <a:ea typeface="+mj-ea"/>
              </a:rPr>
              <a:t>模型 </a:t>
            </a:r>
            <a:r>
              <a:rPr lang="vi-VN" sz="1200" dirty="0">
                <a:latin typeface="+mj-lt"/>
                <a:ea typeface="+mj-ea"/>
              </a:rPr>
              <a:t>(OpenAI, Azure OpenAI, Google, local model…)</a:t>
            </a:r>
          </a:p>
          <a:p>
            <a:pPr marL="628650" lvl="1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1200" dirty="0">
                <a:latin typeface="+mj-lt"/>
                <a:ea typeface="+mj-ea"/>
              </a:rPr>
              <a:t>企業內部資料</a:t>
            </a:r>
            <a:endParaRPr lang="vi-VN" sz="1200" dirty="0">
              <a:latin typeface="+mj-lt"/>
              <a:ea typeface="+mj-ea"/>
            </a:endParaRPr>
          </a:p>
          <a:p>
            <a:pPr marL="628650" lvl="1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1200" dirty="0">
                <a:latin typeface="+mj-lt"/>
                <a:ea typeface="+mj-ea"/>
              </a:rPr>
              <a:t>業務系統 </a:t>
            </a:r>
            <a:r>
              <a:rPr lang="vi-VN" sz="1200" dirty="0">
                <a:latin typeface="+mj-lt"/>
                <a:ea typeface="+mj-ea"/>
              </a:rPr>
              <a:t>(ERP, CRM, MES, File Server, Email…)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96528-1BE5-4283-9258-258B3383D1B3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657365" y="4438098"/>
            <a:ext cx="2248396" cy="575317"/>
            <a:chOff x="444099" y="4527716"/>
            <a:chExt cx="2248396" cy="57531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8CB9D7-13D6-40AE-9DAF-42413CCD719A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660401" y="4784484"/>
              <a:ext cx="2032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>
                  <a:latin typeface="+mj-lt"/>
                  <a:ea typeface="+mj-ea"/>
                  <a:cs typeface="Times New Roman" panose="02020603050405020304" pitchFamily="18" charset="0"/>
                  <a:hlinkClick r:id="rId9"/>
                </a:rPr>
                <a:t>UiPath AI Trust Layer</a:t>
              </a:r>
              <a:endParaRPr lang="en-US" sz="1400">
                <a:latin typeface="+mj-lt"/>
                <a:ea typeface="+mj-ea"/>
                <a:cs typeface="Times New Roman" panose="02020603050405020304" pitchFamily="18" charset="0"/>
              </a:endParaRPr>
            </a:p>
          </p:txBody>
        </p:sp>
        <p:pic>
          <p:nvPicPr>
            <p:cNvPr id="10" name="Picture 2" descr="UiPath Support Tiers - Expert Help, Upgrades &amp; More! | UiPath">
              <a:extLst>
                <a:ext uri="{FF2B5EF4-FFF2-40B4-BE49-F238E27FC236}">
                  <a16:creationId xmlns:a16="http://schemas.microsoft.com/office/drawing/2014/main" id="{63130565-FE60-46E7-88A1-A80D1C654CC9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44099" y="4527716"/>
              <a:ext cx="575317" cy="575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039373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149C18-797E-3393-5DB5-C15F2DE3709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1672" y="1231807"/>
            <a:ext cx="5086582" cy="2810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 6">
            <a:extLst>
              <a:ext uri="{FF2B5EF4-FFF2-40B4-BE49-F238E27FC236}">
                <a16:creationId xmlns:a16="http://schemas.microsoft.com/office/drawing/2014/main" id="{32C189DC-55C9-1F10-E04C-75B138B2116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96405" y="607299"/>
            <a:ext cx="1798249" cy="13811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400" b="1" dirty="0">
                <a:solidFill>
                  <a:srgbClr val="0052CC"/>
                </a:solidFill>
                <a:latin typeface="+mj-lt"/>
                <a:ea typeface="+mj-ea"/>
                <a:cs typeface="Times New Roman" panose="02020603050405020304" pitchFamily="18" charset="0"/>
              </a:rPr>
              <a:t>2. AI trust layer </a:t>
            </a:r>
            <a:r>
              <a:rPr lang="zh-CN" altLang="en-US" sz="1400" b="1" dirty="0">
                <a:solidFill>
                  <a:srgbClr val="0052CC"/>
                </a:solidFill>
                <a:latin typeface="+mj-lt"/>
                <a:ea typeface="+mj-ea"/>
                <a:cs typeface="Times New Roman" panose="02020603050405020304" pitchFamily="18" charset="0"/>
              </a:rPr>
              <a:t>的架構</a:t>
            </a:r>
            <a:endParaRPr lang="en-US" sz="1400" dirty="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8BF534FD-D978-074E-7B0A-36579E5EA94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263579" y="69246"/>
            <a:ext cx="4798403" cy="2949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000" b="1">
                <a:solidFill>
                  <a:srgbClr val="000000"/>
                </a:solidFill>
                <a:latin typeface="+mj-lt"/>
                <a:ea typeface="+mj-ea"/>
                <a:cs typeface="Times New Roman" panose="02020603050405020304" pitchFamily="18" charset="0"/>
              </a:rPr>
              <a:t>AI TRUST LAYER (2/3)</a:t>
            </a:r>
            <a:endParaRPr lang="en-US" sz="200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836E4E-7BAA-3C96-7328-4E4618E7C09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68813" y="853844"/>
            <a:ext cx="1709224" cy="62996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/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dirty="0">
                <a:latin typeface="+mj-lt"/>
                <a:ea typeface="+mj-ea"/>
                <a:cs typeface="Times New Roman" panose="02020603050405020304" pitchFamily="18" charset="0"/>
              </a:rPr>
              <a:t>(</a:t>
            </a:r>
            <a:r>
              <a:rPr lang="en-US" sz="1100" b="1" dirty="0">
                <a:latin typeface="+mj-lt"/>
                <a:ea typeface="+mj-ea"/>
                <a:cs typeface="Times New Roman" panose="02020603050405020304" pitchFamily="18" charset="0"/>
              </a:rPr>
              <a:t>1</a:t>
            </a:r>
            <a:r>
              <a:rPr lang="en-US" sz="1000" dirty="0">
                <a:latin typeface="+mj-lt"/>
                <a:ea typeface="+mj-ea"/>
                <a:cs typeface="Times New Roman" panose="02020603050405020304" pitchFamily="18" charset="0"/>
              </a:rPr>
              <a:t>) </a:t>
            </a:r>
            <a:r>
              <a:rPr lang="zh-CN" altLang="en-US" sz="1000" dirty="0">
                <a:latin typeface="+mj-lt"/>
                <a:ea typeface="+mj-ea"/>
                <a:cs typeface="Times New Roman" panose="02020603050405020304" pitchFamily="18" charset="0"/>
              </a:rPr>
              <a:t>從 </a:t>
            </a:r>
            <a:r>
              <a:rPr lang="en-US" altLang="zh-CN" sz="1000" dirty="0" err="1">
                <a:latin typeface="+mj-lt"/>
                <a:ea typeface="+mj-ea"/>
                <a:cs typeface="Times New Roman" panose="02020603050405020304" pitchFamily="18" charset="0"/>
              </a:rPr>
              <a:t>Uipath</a:t>
            </a:r>
            <a:r>
              <a:rPr lang="en-US" altLang="zh-CN" sz="1000" dirty="0">
                <a:latin typeface="+mj-lt"/>
                <a:ea typeface="+mj-ea"/>
                <a:cs typeface="Times New Roman" panose="02020603050405020304" pitchFamily="18" charset="0"/>
              </a:rPr>
              <a:t> </a:t>
            </a:r>
            <a:r>
              <a:rPr lang="zh-CN" altLang="en-US" sz="1000" dirty="0">
                <a:latin typeface="+mj-lt"/>
                <a:ea typeface="+mj-ea"/>
                <a:cs typeface="Times New Roman" panose="02020603050405020304" pitchFamily="18" charset="0"/>
              </a:rPr>
              <a:t>的產品</a:t>
            </a:r>
            <a:r>
              <a:rPr lang="en-US" altLang="zh-CN" sz="1000" dirty="0">
                <a:latin typeface="+mj-lt"/>
                <a:ea typeface="+mj-ea"/>
                <a:cs typeface="Times New Roman" panose="02020603050405020304" pitchFamily="18" charset="0"/>
              </a:rPr>
              <a:t>/</a:t>
            </a:r>
            <a:r>
              <a:rPr lang="zh-CN" altLang="en-US" sz="1000" dirty="0">
                <a:latin typeface="+mj-lt"/>
                <a:ea typeface="+mj-ea"/>
                <a:cs typeface="Times New Roman" panose="02020603050405020304" pitchFamily="18" charset="0"/>
              </a:rPr>
              <a:t>服務 （如 </a:t>
            </a:r>
            <a:r>
              <a:rPr lang="en-US" altLang="zh-CN" sz="1000" dirty="0" err="1">
                <a:latin typeface="+mj-lt"/>
                <a:ea typeface="+mj-ea"/>
                <a:cs typeface="Times New Roman" panose="02020603050405020304" pitchFamily="18" charset="0"/>
              </a:rPr>
              <a:t>Uipath</a:t>
            </a:r>
            <a:r>
              <a:rPr lang="en-US" altLang="zh-CN" sz="1000" dirty="0">
                <a:latin typeface="+mj-lt"/>
                <a:ea typeface="+mj-ea"/>
                <a:cs typeface="Times New Roman" panose="02020603050405020304" pitchFamily="18" charset="0"/>
              </a:rPr>
              <a:t> studio</a:t>
            </a:r>
            <a:r>
              <a:rPr lang="zh-CN" altLang="en-US" sz="1000" dirty="0">
                <a:latin typeface="+mj-lt"/>
                <a:ea typeface="+mj-ea"/>
                <a:cs typeface="Times New Roman" panose="02020603050405020304" pitchFamily="18" charset="0"/>
              </a:rPr>
              <a:t>、</a:t>
            </a:r>
            <a:r>
              <a:rPr lang="en-US" altLang="zh-CN" sz="1000" dirty="0">
                <a:latin typeface="+mj-lt"/>
                <a:ea typeface="+mj-ea"/>
                <a:cs typeface="Times New Roman" panose="02020603050405020304" pitchFamily="18" charset="0"/>
              </a:rPr>
              <a:t>Web</a:t>
            </a:r>
            <a:r>
              <a:rPr lang="zh-CN" altLang="en-US" sz="1000" dirty="0">
                <a:latin typeface="+mj-lt"/>
                <a:ea typeface="+mj-ea"/>
                <a:cs typeface="Times New Roman" panose="02020603050405020304" pitchFamily="18" charset="0"/>
              </a:rPr>
              <a:t>等）或 </a:t>
            </a:r>
            <a:r>
              <a:rPr lang="en-US" altLang="zh-CN" sz="1000" dirty="0">
                <a:latin typeface="+mj-lt"/>
                <a:ea typeface="+mj-ea"/>
                <a:cs typeface="Times New Roman" panose="02020603050405020304" pitchFamily="18" charset="0"/>
              </a:rPr>
              <a:t>Chatbot </a:t>
            </a:r>
            <a:r>
              <a:rPr lang="zh-CN" altLang="en-US" sz="1000" dirty="0">
                <a:latin typeface="+mj-lt"/>
                <a:ea typeface="+mj-ea"/>
                <a:cs typeface="Times New Roman" panose="02020603050405020304" pitchFamily="18" charset="0"/>
              </a:rPr>
              <a:t>發送請求</a:t>
            </a:r>
            <a:endParaRPr lang="en-US" sz="1000" dirty="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B504A7-2480-671B-C1DE-E44D774BED3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68813" y="1828616"/>
            <a:ext cx="1709224" cy="76616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/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dirty="0">
                <a:latin typeface="+mj-lt"/>
                <a:ea typeface="+mj-ea"/>
                <a:cs typeface="Times New Roman" panose="02020603050405020304" pitchFamily="18" charset="0"/>
              </a:rPr>
              <a:t>(</a:t>
            </a:r>
            <a:r>
              <a:rPr lang="en-US" sz="1100" b="1" dirty="0">
                <a:latin typeface="+mj-lt"/>
                <a:ea typeface="+mj-ea"/>
                <a:cs typeface="Times New Roman" panose="02020603050405020304" pitchFamily="18" charset="0"/>
              </a:rPr>
              <a:t>2</a:t>
            </a:r>
            <a:r>
              <a:rPr lang="en-US" sz="1000" dirty="0">
                <a:latin typeface="+mj-lt"/>
                <a:ea typeface="+mj-ea"/>
                <a:cs typeface="Times New Roman" panose="02020603050405020304" pitchFamily="18" charset="0"/>
              </a:rPr>
              <a:t>) </a:t>
            </a:r>
            <a:r>
              <a:rPr lang="zh-CN" altLang="en-US" sz="1000" dirty="0">
                <a:latin typeface="+mj-lt"/>
                <a:ea typeface="+mj-ea"/>
                <a:cs typeface="Times New Roman" panose="02020603050405020304" pitchFamily="18" charset="0"/>
              </a:rPr>
              <a:t>請求會連同 </a:t>
            </a:r>
            <a:r>
              <a:rPr lang="en-US" altLang="zh-CN" sz="1000" dirty="0" err="1">
                <a:latin typeface="+mj-lt"/>
                <a:ea typeface="+mj-ea"/>
                <a:cs typeface="Times New Roman" panose="02020603050405020304" pitchFamily="18" charset="0"/>
              </a:rPr>
              <a:t>Promt</a:t>
            </a:r>
            <a:r>
              <a:rPr lang="en-US" altLang="zh-CN" sz="1000" dirty="0">
                <a:latin typeface="+mj-lt"/>
                <a:ea typeface="+mj-ea"/>
                <a:cs typeface="Times New Roman" panose="02020603050405020304" pitchFamily="18" charset="0"/>
              </a:rPr>
              <a:t> </a:t>
            </a:r>
            <a:r>
              <a:rPr lang="zh-CN" altLang="en-US" sz="1000" dirty="0">
                <a:latin typeface="+mj-lt"/>
                <a:ea typeface="+mj-ea"/>
                <a:cs typeface="Times New Roman" panose="02020603050405020304" pitchFamily="18" charset="0"/>
              </a:rPr>
              <a:t>一併送至 </a:t>
            </a:r>
            <a:r>
              <a:rPr lang="vi-VN" sz="900" dirty="0">
                <a:latin typeface="+mj-lt"/>
                <a:ea typeface="+mj-ea"/>
                <a:cs typeface="Times New Roman" panose="02020603050405020304" pitchFamily="18" charset="0"/>
              </a:rPr>
              <a:t>LLM Gateway</a:t>
            </a:r>
            <a:r>
              <a:rPr lang="zh-CN" altLang="en-US" sz="900" dirty="0">
                <a:latin typeface="+mj-lt"/>
                <a:ea typeface="+mj-ea"/>
                <a:cs typeface="Times New Roman" panose="02020603050405020304" pitchFamily="18" charset="0"/>
              </a:rPr>
              <a:t>，</a:t>
            </a:r>
            <a:r>
              <a:rPr lang="en-US" sz="900" dirty="0">
                <a:latin typeface="+mj-lt"/>
                <a:ea typeface="+mj-ea"/>
                <a:cs typeface="Times New Roman" panose="02020603050405020304" pitchFamily="18" charset="0"/>
              </a:rPr>
              <a:t> </a:t>
            </a:r>
            <a:r>
              <a:rPr lang="vi-VN" sz="900" dirty="0">
                <a:latin typeface="+mj-lt"/>
                <a:ea typeface="+mj-ea"/>
                <a:cs typeface="Times New Roman" panose="02020603050405020304" pitchFamily="18" charset="0"/>
              </a:rPr>
              <a:t>LLM Gateway </a:t>
            </a:r>
            <a:r>
              <a:rPr lang="zh-CN" altLang="en-US" sz="900" dirty="0">
                <a:latin typeface="+mj-lt"/>
                <a:ea typeface="+mj-ea"/>
                <a:cs typeface="Times New Roman" panose="02020603050405020304" pitchFamily="18" charset="0"/>
              </a:rPr>
              <a:t>會透過發送</a:t>
            </a:r>
            <a:r>
              <a:rPr lang="en-US" altLang="zh-CN" sz="900" dirty="0">
                <a:latin typeface="+mj-lt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900" dirty="0">
                <a:latin typeface="+mj-lt"/>
                <a:ea typeface="+mj-ea"/>
                <a:cs typeface="Times New Roman" panose="02020603050405020304" pitchFamily="18" charset="0"/>
              </a:rPr>
              <a:t>secure tokens </a:t>
            </a:r>
            <a:r>
              <a:rPr lang="zh-CN" altLang="en-US" sz="900" dirty="0">
                <a:latin typeface="+mj-lt"/>
                <a:ea typeface="+mj-ea"/>
                <a:cs typeface="Times New Roman" panose="02020603050405020304" pitchFamily="18" charset="0"/>
              </a:rPr>
              <a:t>進行驗證</a:t>
            </a:r>
            <a:endParaRPr lang="en-US" sz="900" dirty="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F66F67-75C3-AFEA-EA7B-6AC5FC251D91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68813" y="2905544"/>
            <a:ext cx="1709224" cy="76616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/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dirty="0">
                <a:latin typeface="+mj-lt"/>
                <a:ea typeface="+mj-ea"/>
                <a:cs typeface="Times New Roman" panose="02020603050405020304" pitchFamily="18" charset="0"/>
              </a:rPr>
              <a:t>(</a:t>
            </a:r>
            <a:r>
              <a:rPr lang="en-US" sz="1100" b="1" dirty="0">
                <a:latin typeface="+mj-lt"/>
                <a:ea typeface="+mj-ea"/>
                <a:cs typeface="Times New Roman" panose="02020603050405020304" pitchFamily="18" charset="0"/>
              </a:rPr>
              <a:t>3</a:t>
            </a:r>
            <a:r>
              <a:rPr lang="en-US" sz="1000" dirty="0">
                <a:latin typeface="+mj-lt"/>
                <a:ea typeface="+mj-ea"/>
                <a:cs typeface="Times New Roman" panose="02020603050405020304" pitchFamily="18" charset="0"/>
              </a:rPr>
              <a:t>)</a:t>
            </a:r>
            <a:r>
              <a:rPr lang="zh-CN" altLang="en-US" sz="1000" dirty="0">
                <a:latin typeface="+mj-lt"/>
                <a:ea typeface="+mj-ea"/>
                <a:cs typeface="Times New Roman" panose="02020603050405020304" pitchFamily="18" charset="0"/>
              </a:rPr>
              <a:t>檢查是否符合各項資安</a:t>
            </a:r>
            <a:r>
              <a:rPr lang="en-US" altLang="zh-CN" sz="1000" dirty="0">
                <a:latin typeface="+mj-lt"/>
                <a:ea typeface="+mj-ea"/>
                <a:cs typeface="Times New Roman" panose="02020603050405020304" pitchFamily="18" charset="0"/>
              </a:rPr>
              <a:t>/</a:t>
            </a:r>
            <a:r>
              <a:rPr lang="zh-CN" altLang="en-US" sz="1000" dirty="0">
                <a:latin typeface="+mj-lt"/>
                <a:ea typeface="+mj-ea"/>
                <a:cs typeface="Times New Roman" panose="02020603050405020304" pitchFamily="18" charset="0"/>
              </a:rPr>
              <a:t>安全政策的合規性</a:t>
            </a:r>
            <a:endParaRPr lang="en-US" sz="900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endParaRPr lang="en-US" sz="900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endParaRPr lang="en-US" sz="900" dirty="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08BFCA-0D62-7D4A-05C3-354A992D1D9B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68813" y="4294119"/>
            <a:ext cx="1709224" cy="59590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/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dirty="0">
                <a:latin typeface="+mj-lt"/>
                <a:ea typeface="+mj-ea"/>
                <a:cs typeface="Times New Roman" panose="02020603050405020304" pitchFamily="18" charset="0"/>
              </a:rPr>
              <a:t>(</a:t>
            </a:r>
            <a:r>
              <a:rPr lang="en-US" sz="1100" b="1" dirty="0">
                <a:latin typeface="+mj-lt"/>
                <a:ea typeface="+mj-ea"/>
                <a:cs typeface="Times New Roman" panose="02020603050405020304" pitchFamily="18" charset="0"/>
              </a:rPr>
              <a:t>4</a:t>
            </a:r>
            <a:r>
              <a:rPr lang="en-US" sz="1000" dirty="0">
                <a:latin typeface="+mj-lt"/>
                <a:ea typeface="+mj-ea"/>
                <a:cs typeface="Times New Roman" panose="02020603050405020304" pitchFamily="18" charset="0"/>
              </a:rPr>
              <a:t>) </a:t>
            </a:r>
            <a:r>
              <a:rPr lang="zh-CN" altLang="en-US" sz="900" dirty="0">
                <a:latin typeface="+mj-lt"/>
                <a:ea typeface="+mj-ea"/>
                <a:cs typeface="Times New Roman" panose="02020603050405020304" pitchFamily="18" charset="0"/>
              </a:rPr>
              <a:t>轉送至</a:t>
            </a:r>
            <a:r>
              <a:rPr lang="en-US" sz="900" dirty="0">
                <a:latin typeface="+mj-lt"/>
                <a:ea typeface="+mj-ea"/>
                <a:cs typeface="Times New Roman" panose="02020603050405020304" pitchFamily="18" charset="0"/>
              </a:rPr>
              <a:t> Proxy LLM</a:t>
            </a:r>
            <a:r>
              <a:rPr lang="zh-CN" altLang="en-US" sz="900" dirty="0">
                <a:latin typeface="+mj-lt"/>
                <a:ea typeface="+mj-ea"/>
                <a:cs typeface="Times New Roman" panose="02020603050405020304" pitchFamily="18" charset="0"/>
              </a:rPr>
              <a:t>，由</a:t>
            </a:r>
            <a:r>
              <a:rPr lang="vi-VN" sz="900" dirty="0">
                <a:latin typeface="+mj-lt"/>
                <a:ea typeface="+mj-ea"/>
                <a:cs typeface="Times New Roman" panose="02020603050405020304" pitchFamily="18" charset="0"/>
              </a:rPr>
              <a:t>Proxy LLM</a:t>
            </a:r>
            <a:r>
              <a:rPr lang="en-US" sz="900" dirty="0">
                <a:latin typeface="+mj-lt"/>
                <a:ea typeface="+mj-ea"/>
                <a:cs typeface="Times New Roman" panose="02020603050405020304" pitchFamily="18" charset="0"/>
              </a:rPr>
              <a:t> </a:t>
            </a:r>
            <a:r>
              <a:rPr lang="zh-CN" altLang="en-US" sz="900" dirty="0">
                <a:latin typeface="+mj-lt"/>
                <a:ea typeface="+mj-ea"/>
                <a:cs typeface="Times New Roman" panose="02020603050405020304" pitchFamily="18" charset="0"/>
              </a:rPr>
              <a:t>將請求準確地轉送至第三方 </a:t>
            </a:r>
            <a:r>
              <a:rPr lang="en-US" altLang="zh-CN" sz="900" dirty="0">
                <a:latin typeface="+mj-lt"/>
                <a:ea typeface="+mj-ea"/>
                <a:cs typeface="Times New Roman" panose="02020603050405020304" pitchFamily="18" charset="0"/>
              </a:rPr>
              <a:t>AI </a:t>
            </a:r>
            <a:r>
              <a:rPr lang="zh-CN" altLang="en-US" sz="900" dirty="0">
                <a:latin typeface="+mj-lt"/>
                <a:ea typeface="+mj-ea"/>
                <a:cs typeface="Times New Roman" panose="02020603050405020304" pitchFamily="18" charset="0"/>
              </a:rPr>
              <a:t>模型</a:t>
            </a:r>
            <a:endParaRPr lang="en-US" sz="900" dirty="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E36A96-5CA3-204B-8893-3D28EE6CA03A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7271889" y="894963"/>
            <a:ext cx="1751427" cy="740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/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dirty="0">
                <a:latin typeface="+mj-lt"/>
                <a:ea typeface="+mj-ea"/>
                <a:cs typeface="Times New Roman" panose="02020603050405020304" pitchFamily="18" charset="0"/>
              </a:rPr>
              <a:t>(</a:t>
            </a:r>
            <a:r>
              <a:rPr lang="en-US" sz="1050" b="1" dirty="0">
                <a:latin typeface="+mj-lt"/>
                <a:ea typeface="+mj-ea"/>
                <a:cs typeface="Times New Roman" panose="02020603050405020304" pitchFamily="18" charset="0"/>
              </a:rPr>
              <a:t>5</a:t>
            </a:r>
            <a:r>
              <a:rPr lang="en-US" sz="900" dirty="0">
                <a:latin typeface="+mj-lt"/>
                <a:ea typeface="+mj-ea"/>
                <a:cs typeface="Times New Roman" panose="02020603050405020304" pitchFamily="18" charset="0"/>
              </a:rPr>
              <a:t>) </a:t>
            </a:r>
            <a:r>
              <a:rPr lang="zh-CN" altLang="en-US" sz="900" b="1" dirty="0">
                <a:latin typeface="+mj-lt"/>
                <a:ea typeface="+mj-ea"/>
                <a:cs typeface="Times New Roman" panose="02020603050405020304" pitchFamily="18" charset="0"/>
              </a:rPr>
              <a:t>由 </a:t>
            </a:r>
            <a:r>
              <a:rPr lang="en-US" sz="900" b="1" dirty="0">
                <a:latin typeface="+mj-lt"/>
                <a:ea typeface="+mj-ea"/>
                <a:cs typeface="Times New Roman" panose="02020603050405020304" pitchFamily="18" charset="0"/>
              </a:rPr>
              <a:t>AI </a:t>
            </a:r>
            <a:r>
              <a:rPr lang="zh-CN" altLang="en-US" sz="900" b="1" dirty="0">
                <a:latin typeface="+mj-lt"/>
                <a:ea typeface="+mj-ea"/>
                <a:cs typeface="Times New Roman" panose="02020603050405020304" pitchFamily="18" charset="0"/>
              </a:rPr>
              <a:t>模型處理</a:t>
            </a:r>
            <a:r>
              <a:rPr lang="en-US" sz="900" b="1" dirty="0">
                <a:latin typeface="+mj-lt"/>
                <a:ea typeface="+mj-ea"/>
                <a:cs typeface="Times New Roman" panose="02020603050405020304" pitchFamily="18" charset="0"/>
              </a:rPr>
              <a:t>: </a:t>
            </a:r>
            <a:r>
              <a:rPr lang="zh-CN" altLang="en-US" sz="900" dirty="0">
                <a:latin typeface="+mj-lt"/>
                <a:ea typeface="+mj-ea"/>
                <a:cs typeface="Times New Roman" panose="02020603050405020304" pitchFamily="18" charset="0"/>
              </a:rPr>
              <a:t>第三方模型執行請求處理</a:t>
            </a:r>
            <a:endParaRPr lang="en-US" sz="900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r>
              <a:rPr lang="en-US" sz="900" dirty="0">
                <a:solidFill>
                  <a:srgbClr val="0000FF"/>
                </a:solidFill>
                <a:latin typeface="+mj-lt"/>
                <a:ea typeface="+mj-ea"/>
                <a:cs typeface="Times New Roman" panose="02020603050405020304" pitchFamily="18" charset="0"/>
              </a:rPr>
              <a:t>( </a:t>
            </a:r>
            <a:r>
              <a:rPr lang="zh-CN" altLang="en-US" sz="900" dirty="0">
                <a:solidFill>
                  <a:srgbClr val="0000FF"/>
                </a:solidFill>
                <a:latin typeface="+mj-lt"/>
                <a:ea typeface="+mj-ea"/>
                <a:cs typeface="Times New Roman" panose="02020603050405020304" pitchFamily="18" charset="0"/>
              </a:rPr>
              <a:t>這些模型不會儲存資料，以確保隱私權</a:t>
            </a:r>
            <a:r>
              <a:rPr lang="en-US" sz="900" dirty="0">
                <a:solidFill>
                  <a:srgbClr val="0000FF"/>
                </a:solidFill>
                <a:latin typeface="+mj-lt"/>
                <a:ea typeface="+mj-ea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B04FB-FA7E-8CE0-7121-FD1733DF69FB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7314092" y="1717784"/>
            <a:ext cx="1709224" cy="80021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/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dirty="0">
                <a:latin typeface="+mj-lt"/>
                <a:ea typeface="+mj-ea"/>
                <a:cs typeface="Times New Roman" panose="02020603050405020304" pitchFamily="18" charset="0"/>
              </a:rPr>
              <a:t>(</a:t>
            </a:r>
            <a:r>
              <a:rPr lang="en-US" sz="1100" b="1" dirty="0">
                <a:latin typeface="+mj-lt"/>
                <a:ea typeface="+mj-ea"/>
                <a:cs typeface="Times New Roman" panose="02020603050405020304" pitchFamily="18" charset="0"/>
              </a:rPr>
              <a:t>6</a:t>
            </a:r>
            <a:r>
              <a:rPr lang="en-US" sz="1000" dirty="0">
                <a:latin typeface="+mj-lt"/>
                <a:ea typeface="+mj-ea"/>
                <a:cs typeface="Times New Roman" panose="02020603050405020304" pitchFamily="18" charset="0"/>
              </a:rPr>
              <a:t>) AI </a:t>
            </a:r>
            <a:r>
              <a:rPr lang="zh-CN" altLang="en-US" sz="1000" dirty="0">
                <a:latin typeface="+mj-lt"/>
                <a:ea typeface="+mj-ea"/>
                <a:cs typeface="Times New Roman" panose="02020603050405020304" pitchFamily="18" charset="0"/>
              </a:rPr>
              <a:t>模型將結果回轉至 </a:t>
            </a:r>
            <a:r>
              <a:rPr lang="en-US" altLang="zh-CN" sz="1000" dirty="0" err="1">
                <a:latin typeface="+mj-lt"/>
                <a:ea typeface="+mj-ea"/>
                <a:cs typeface="Times New Roman" panose="02020603050405020304" pitchFamily="18" charset="0"/>
              </a:rPr>
              <a:t>Uipath</a:t>
            </a:r>
            <a:r>
              <a:rPr lang="en-US" altLang="zh-CN" sz="1000" dirty="0">
                <a:latin typeface="+mj-lt"/>
                <a:ea typeface="+mj-ea"/>
                <a:cs typeface="Times New Roman" panose="02020603050405020304" pitchFamily="18" charset="0"/>
              </a:rPr>
              <a:t> </a:t>
            </a:r>
            <a:r>
              <a:rPr lang="zh-CN" altLang="en-US" sz="1000" dirty="0">
                <a:latin typeface="+mj-lt"/>
                <a:ea typeface="+mj-ea"/>
                <a:cs typeface="Times New Roman" panose="02020603050405020304" pitchFamily="18" charset="0"/>
              </a:rPr>
              <a:t>信任層，所有客戶資料皆不會在 </a:t>
            </a:r>
            <a:r>
              <a:rPr lang="en-US" altLang="zh-CN" sz="1000" dirty="0" err="1">
                <a:latin typeface="+mj-lt"/>
                <a:ea typeface="+mj-ea"/>
                <a:cs typeface="Times New Roman" panose="02020603050405020304" pitchFamily="18" charset="0"/>
              </a:rPr>
              <a:t>Uipath</a:t>
            </a:r>
            <a:r>
              <a:rPr lang="en-US" altLang="zh-CN" sz="1000" dirty="0">
                <a:latin typeface="+mj-lt"/>
                <a:ea typeface="+mj-ea"/>
                <a:cs typeface="Times New Roman" panose="02020603050405020304" pitchFamily="18" charset="0"/>
              </a:rPr>
              <a:t> cloud </a:t>
            </a:r>
            <a:r>
              <a:rPr lang="zh-CN" altLang="en-US" sz="1000" dirty="0">
                <a:latin typeface="+mj-lt"/>
                <a:ea typeface="+mj-ea"/>
                <a:cs typeface="Times New Roman" panose="02020603050405020304" pitchFamily="18" charset="0"/>
              </a:rPr>
              <a:t>以外被儲存或記錄</a:t>
            </a:r>
            <a:r>
              <a:rPr lang="en-US" sz="1000" dirty="0">
                <a:latin typeface="+mj-lt"/>
                <a:ea typeface="+mj-ea"/>
                <a:cs typeface="Times New Roman" panose="02020603050405020304" pitchFamily="18" charset="0"/>
              </a:rPr>
              <a:t> </a:t>
            </a:r>
            <a:endParaRPr lang="en-US" sz="900" dirty="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93DA20-4000-2C14-52B8-F66F92F1CFF2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7314092" y="2600750"/>
            <a:ext cx="1709224" cy="1564898"/>
          </a:xfrm>
          <a:prstGeom prst="roundRect">
            <a:avLst>
              <a:gd name="adj" fmla="val 8921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/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dirty="0">
                <a:latin typeface="+mj-lt"/>
                <a:ea typeface="+mj-ea"/>
                <a:cs typeface="Times New Roman" panose="02020603050405020304" pitchFamily="18" charset="0"/>
              </a:rPr>
              <a:t>(</a:t>
            </a:r>
            <a:r>
              <a:rPr lang="en-US" sz="1100" b="1" dirty="0">
                <a:latin typeface="+mj-lt"/>
                <a:ea typeface="+mj-ea"/>
                <a:cs typeface="Times New Roman" panose="02020603050405020304" pitchFamily="18" charset="0"/>
              </a:rPr>
              <a:t>7</a:t>
            </a:r>
            <a:r>
              <a:rPr lang="en-US" sz="1000" dirty="0">
                <a:latin typeface="+mj-lt"/>
                <a:ea typeface="+mj-ea"/>
                <a:cs typeface="Times New Roman" panose="02020603050405020304" pitchFamily="18" charset="0"/>
              </a:rPr>
              <a:t>) LLM </a:t>
            </a:r>
            <a:r>
              <a:rPr lang="en-US" altLang="zh-CN" sz="1000" dirty="0">
                <a:latin typeface="+mj-lt"/>
                <a:ea typeface="+mj-ea"/>
                <a:cs typeface="Times New Roman" panose="02020603050405020304" pitchFamily="18" charset="0"/>
              </a:rPr>
              <a:t>gateway </a:t>
            </a:r>
            <a:r>
              <a:rPr lang="zh-CN" altLang="en-US" sz="1000" dirty="0">
                <a:latin typeface="+mj-lt"/>
                <a:ea typeface="+mj-ea"/>
                <a:cs typeface="Times New Roman" panose="02020603050405020304" pitchFamily="18" charset="0"/>
              </a:rPr>
              <a:t>知會記錄用於監控的相關資訊（</a:t>
            </a:r>
            <a:r>
              <a:rPr lang="en-US" altLang="zh-CN" sz="1000" dirty="0">
                <a:latin typeface="+mj-lt"/>
                <a:ea typeface="+mj-ea"/>
                <a:cs typeface="Times New Roman" panose="02020603050405020304" pitchFamily="18" charset="0"/>
              </a:rPr>
              <a:t>Metadata</a:t>
            </a:r>
            <a:r>
              <a:rPr lang="zh-CN" altLang="en-US" sz="1000" dirty="0">
                <a:latin typeface="+mj-lt"/>
                <a:ea typeface="+mj-ea"/>
                <a:cs typeface="Times New Roman" panose="02020603050405020304" pitchFamily="18" charset="0"/>
              </a:rPr>
              <a:t>），不會儲存實際內容資料。</a:t>
            </a:r>
            <a:endParaRPr lang="en-US" altLang="zh-CN" sz="1000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r>
              <a:rPr lang="zh-CN" altLang="en-US" sz="1000" dirty="0">
                <a:latin typeface="+mj-lt"/>
                <a:ea typeface="+mj-ea"/>
                <a:cs typeface="Times New Roman" panose="02020603050405020304" pitchFamily="18" charset="0"/>
              </a:rPr>
              <a:t>這些 </a:t>
            </a:r>
            <a:r>
              <a:rPr lang="en-US" altLang="zh-CN" sz="1000" dirty="0">
                <a:latin typeface="+mj-lt"/>
                <a:ea typeface="+mj-ea"/>
                <a:cs typeface="Times New Roman" panose="02020603050405020304" pitchFamily="18" charset="0"/>
              </a:rPr>
              <a:t>Metadata </a:t>
            </a:r>
            <a:r>
              <a:rPr lang="zh-CN" altLang="en-US" sz="1000" dirty="0">
                <a:latin typeface="+mj-lt"/>
                <a:ea typeface="+mj-ea"/>
                <a:cs typeface="Times New Roman" panose="02020603050405020304" pitchFamily="18" charset="0"/>
              </a:rPr>
              <a:t>可能包含 </a:t>
            </a:r>
            <a:r>
              <a:rPr lang="en-US" altLang="zh-CN" sz="1000" dirty="0">
                <a:latin typeface="+mj-lt"/>
                <a:ea typeface="+mj-ea"/>
                <a:cs typeface="Times New Roman" panose="02020603050405020304" pitchFamily="18" charset="0"/>
              </a:rPr>
              <a:t>API </a:t>
            </a:r>
            <a:r>
              <a:rPr lang="zh-CN" altLang="en-US" sz="1000" dirty="0">
                <a:latin typeface="+mj-lt"/>
                <a:ea typeface="+mj-ea"/>
                <a:cs typeface="Times New Roman" panose="02020603050405020304" pitchFamily="18" charset="0"/>
              </a:rPr>
              <a:t>使用情況、</a:t>
            </a:r>
            <a:r>
              <a:rPr lang="en-US" altLang="zh-CN" sz="1000" dirty="0">
                <a:latin typeface="+mj-lt"/>
                <a:ea typeface="+mj-ea"/>
                <a:cs typeface="Times New Roman" panose="02020603050405020304" pitchFamily="18" charset="0"/>
              </a:rPr>
              <a:t>Token  </a:t>
            </a:r>
            <a:r>
              <a:rPr lang="zh-CN" altLang="en-US" sz="1000" dirty="0">
                <a:latin typeface="+mj-lt"/>
                <a:ea typeface="+mj-ea"/>
                <a:cs typeface="Times New Roman" panose="02020603050405020304" pitchFamily="18" charset="0"/>
              </a:rPr>
              <a:t>數量，以及請求來源的產品（例如：</a:t>
            </a:r>
            <a:r>
              <a:rPr lang="en-US" altLang="zh-CN" sz="1000" dirty="0" err="1">
                <a:latin typeface="+mj-lt"/>
                <a:ea typeface="+mj-ea"/>
                <a:cs typeface="Times New Roman" panose="02020603050405020304" pitchFamily="18" charset="0"/>
              </a:rPr>
              <a:t>Uipath</a:t>
            </a:r>
            <a:r>
              <a:rPr lang="en-US" altLang="zh-CN" sz="1000" dirty="0">
                <a:latin typeface="+mj-lt"/>
                <a:ea typeface="+mj-ea"/>
                <a:cs typeface="Times New Roman" panose="02020603050405020304" pitchFamily="18" charset="0"/>
              </a:rPr>
              <a:t> studio</a:t>
            </a:r>
            <a:r>
              <a:rPr lang="zh-CN" altLang="en-US" sz="1000" dirty="0">
                <a:latin typeface="+mj-lt"/>
                <a:ea typeface="+mj-ea"/>
                <a:cs typeface="Times New Roman" panose="02020603050405020304" pitchFamily="18" charset="0"/>
              </a:rPr>
              <a:t>，</a:t>
            </a:r>
            <a:r>
              <a:rPr lang="en-US" altLang="zh-CN" sz="1000" dirty="0">
                <a:latin typeface="+mj-lt"/>
                <a:ea typeface="+mj-ea"/>
                <a:cs typeface="Times New Roman" panose="02020603050405020304" pitchFamily="18" charset="0"/>
              </a:rPr>
              <a:t>Web </a:t>
            </a:r>
            <a:r>
              <a:rPr lang="zh-CN" altLang="en-US" sz="1000" dirty="0">
                <a:latin typeface="+mj-lt"/>
                <a:ea typeface="+mj-ea"/>
                <a:cs typeface="Times New Roman" panose="02020603050405020304" pitchFamily="18" charset="0"/>
              </a:rPr>
              <a:t>應用或 </a:t>
            </a:r>
            <a:r>
              <a:rPr lang="en-US" altLang="zh-CN" sz="1000" dirty="0" err="1">
                <a:latin typeface="+mj-lt"/>
                <a:ea typeface="+mj-ea"/>
                <a:cs typeface="Times New Roman" panose="02020603050405020304" pitchFamily="18" charset="0"/>
              </a:rPr>
              <a:t>Chatbox</a:t>
            </a:r>
            <a:r>
              <a:rPr lang="zh-CN" altLang="en-US" sz="1000" dirty="0">
                <a:latin typeface="+mj-lt"/>
                <a:ea typeface="+mj-ea"/>
                <a:cs typeface="Times New Roman" panose="02020603050405020304" pitchFamily="18" charset="0"/>
              </a:rPr>
              <a:t>）</a:t>
            </a:r>
            <a:endParaRPr lang="en-US" sz="900" dirty="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AA8CA8-35F1-92C3-75D9-045205D5483C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7356295" y="4241427"/>
            <a:ext cx="1709224" cy="80021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/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dirty="0">
                <a:latin typeface="+mj-lt"/>
                <a:ea typeface="+mj-ea"/>
                <a:cs typeface="Times New Roman" panose="02020603050405020304" pitchFamily="18" charset="0"/>
              </a:rPr>
              <a:t>(</a:t>
            </a:r>
            <a:r>
              <a:rPr lang="en-US" sz="1100" b="1" dirty="0">
                <a:latin typeface="+mj-lt"/>
                <a:ea typeface="+mj-ea"/>
                <a:cs typeface="Times New Roman" panose="02020603050405020304" pitchFamily="18" charset="0"/>
              </a:rPr>
              <a:t>8</a:t>
            </a:r>
            <a:r>
              <a:rPr lang="en-US" sz="1000" dirty="0">
                <a:latin typeface="+mj-lt"/>
                <a:ea typeface="+mj-ea"/>
                <a:cs typeface="Times New Roman" panose="02020603050405020304" pitchFamily="18" charset="0"/>
              </a:rPr>
              <a:t>) LLM </a:t>
            </a:r>
            <a:r>
              <a:rPr lang="en-US" altLang="zh-CN" sz="1000" dirty="0">
                <a:latin typeface="+mj-lt"/>
                <a:ea typeface="+mj-ea"/>
                <a:cs typeface="Times New Roman" panose="02020603050405020304" pitchFamily="18" charset="0"/>
              </a:rPr>
              <a:t>gateway </a:t>
            </a:r>
            <a:r>
              <a:rPr lang="zh-CN" altLang="en-US" sz="1000" dirty="0">
                <a:latin typeface="+mj-lt"/>
                <a:ea typeface="+mj-ea"/>
                <a:cs typeface="Times New Roman" panose="02020603050405020304" pitchFamily="18" charset="0"/>
              </a:rPr>
              <a:t>將處理完成的結果回轉給出發請求的 </a:t>
            </a:r>
            <a:r>
              <a:rPr lang="en-US" altLang="zh-CN" sz="1000" dirty="0" err="1">
                <a:latin typeface="+mj-lt"/>
                <a:ea typeface="+mj-ea"/>
                <a:cs typeface="Times New Roman" panose="02020603050405020304" pitchFamily="18" charset="0"/>
              </a:rPr>
              <a:t>Uipath</a:t>
            </a:r>
            <a:r>
              <a:rPr lang="en-US" altLang="zh-CN" sz="1000" dirty="0">
                <a:latin typeface="+mj-lt"/>
                <a:ea typeface="+mj-ea"/>
                <a:cs typeface="Times New Roman" panose="02020603050405020304" pitchFamily="18" charset="0"/>
              </a:rPr>
              <a:t> </a:t>
            </a:r>
            <a:r>
              <a:rPr lang="zh-CN" altLang="en-US" sz="1000" dirty="0">
                <a:latin typeface="+mj-lt"/>
                <a:ea typeface="+mj-ea"/>
                <a:cs typeface="Times New Roman" panose="02020603050405020304" pitchFamily="18" charset="0"/>
              </a:rPr>
              <a:t>產品，以便執行後續動作</a:t>
            </a:r>
            <a:endParaRPr lang="en-US" sz="900" dirty="0">
              <a:latin typeface="+mj-lt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399458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803" b="7590"/>
          <a:stretch>
            <a:fillRect/>
          </a:stretch>
        </p:blipFill>
        <p:spPr>
          <a:xfrm>
            <a:off x="5446371" y="558541"/>
            <a:ext cx="1334280" cy="902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 0"/>
          <p:cNvSpPr/>
          <p:nvPr>
            <p:custDataLst>
              <p:tags r:id="rId2"/>
            </p:custDataLst>
          </p:nvPr>
        </p:nvSpPr>
        <p:spPr>
          <a:xfrm>
            <a:off x="2263579" y="15826"/>
            <a:ext cx="4798403" cy="2949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000" b="1">
                <a:solidFill>
                  <a:srgbClr val="000000"/>
                </a:solidFill>
                <a:latin typeface="+mj-lt"/>
                <a:ea typeface="+mj-ea"/>
                <a:cs typeface="Times New Roman" panose="02020603050405020304" pitchFamily="18" charset="0"/>
              </a:rPr>
              <a:t>AI TRUST LAYER (3/3)</a:t>
            </a:r>
            <a:endParaRPr lang="en-US" sz="200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Text 1"/>
          <p:cNvSpPr/>
          <p:nvPr>
            <p:custDataLst>
              <p:tags r:id="rId3"/>
            </p:custDataLst>
          </p:nvPr>
        </p:nvSpPr>
        <p:spPr>
          <a:xfrm>
            <a:off x="596405" y="1111463"/>
            <a:ext cx="4972050" cy="13119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171450" indent="-171450" algn="l">
              <a:lnSpc>
                <a:spcPts val="1000"/>
              </a:lnSpc>
              <a:buFont typeface="Wingdings" panose="05000000000000000000" pitchFamily="2" charset="2"/>
              <a:buChar char="q"/>
            </a:pPr>
            <a:r>
              <a:rPr lang="zh-CN" altLang="en-US" sz="1200" b="1" dirty="0">
                <a:latin typeface="+mj-lt"/>
                <a:ea typeface="+mj-ea"/>
                <a:cs typeface="Times New Roman" panose="02020603050405020304" pitchFamily="18" charset="0"/>
              </a:rPr>
              <a:t>資料空管</a:t>
            </a:r>
            <a:r>
              <a:rPr lang="en-US" sz="1200" b="1" dirty="0">
                <a:latin typeface="+mj-lt"/>
                <a:ea typeface="+mj-ea"/>
                <a:cs typeface="Times New Roman" panose="02020603050405020304" pitchFamily="18" charset="0"/>
              </a:rPr>
              <a:t> (Data Control)</a:t>
            </a:r>
            <a:endParaRPr lang="en-US" sz="1200" dirty="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>
            <p:custDataLst>
              <p:tags r:id="rId4"/>
            </p:custDataLst>
          </p:nvPr>
        </p:nvSpPr>
        <p:spPr>
          <a:xfrm>
            <a:off x="814453" y="1263225"/>
            <a:ext cx="4643811" cy="73122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zh-CN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確保客戶</a:t>
            </a:r>
            <a:r>
              <a:rPr lang="zh-CN" altLang="en-US" sz="1100" b="1" dirty="0">
                <a:solidFill>
                  <a:srgbClr val="0000FF"/>
                </a:solidFill>
                <a:latin typeface="+mj-lt"/>
                <a:ea typeface="+mj-ea"/>
                <a:cs typeface="Times New Roman" panose="02020603050405020304" pitchFamily="18" charset="0"/>
              </a:rPr>
              <a:t>資料不會被儲存在 </a:t>
            </a:r>
            <a:r>
              <a:rPr lang="en-US" altLang="zh-CN" sz="1100" b="1" dirty="0" err="1">
                <a:solidFill>
                  <a:srgbClr val="0000FF"/>
                </a:solidFill>
                <a:latin typeface="+mj-lt"/>
                <a:ea typeface="+mj-ea"/>
                <a:cs typeface="Times New Roman" panose="02020603050405020304" pitchFamily="18" charset="0"/>
              </a:rPr>
              <a:t>Uipath</a:t>
            </a:r>
            <a:r>
              <a:rPr lang="en-US" altLang="zh-CN" sz="1100" b="1" dirty="0">
                <a:solidFill>
                  <a:srgbClr val="0000FF"/>
                </a:solidFill>
                <a:latin typeface="+mj-lt"/>
                <a:ea typeface="+mj-ea"/>
                <a:cs typeface="Times New Roman" panose="02020603050405020304" pitchFamily="18" charset="0"/>
              </a:rPr>
              <a:t> </a:t>
            </a:r>
            <a:r>
              <a:rPr lang="zh-CN" altLang="en-US" sz="1100" b="1" dirty="0">
                <a:solidFill>
                  <a:srgbClr val="0000FF"/>
                </a:solidFill>
                <a:latin typeface="+mj-lt"/>
                <a:ea typeface="+mj-ea"/>
                <a:cs typeface="Times New Roman" panose="02020603050405020304" pitchFamily="18" charset="0"/>
              </a:rPr>
              <a:t>雲端範圍之外，也不會被用來訓練第三方的 </a:t>
            </a:r>
            <a:r>
              <a:rPr lang="en-US" altLang="zh-CN" sz="1100" b="1" dirty="0">
                <a:solidFill>
                  <a:srgbClr val="0000FF"/>
                </a:solidFill>
                <a:latin typeface="+mj-lt"/>
                <a:ea typeface="+mj-ea"/>
                <a:cs typeface="Times New Roman" panose="02020603050405020304" pitchFamily="18" charset="0"/>
              </a:rPr>
              <a:t>LLM </a:t>
            </a:r>
            <a:r>
              <a:rPr lang="zh-CN" altLang="en-US" sz="1100" b="1" dirty="0">
                <a:solidFill>
                  <a:srgbClr val="0000FF"/>
                </a:solidFill>
                <a:latin typeface="+mj-lt"/>
                <a:ea typeface="+mj-ea"/>
                <a:cs typeface="Times New Roman" panose="02020603050405020304" pitchFamily="18" charset="0"/>
              </a:rPr>
              <a:t>模型。</a:t>
            </a:r>
            <a:r>
              <a:rPr lang="zh-CN" altLang="en-US" sz="1100" dirty="0">
                <a:latin typeface="+mj-lt"/>
                <a:ea typeface="+mj-ea"/>
                <a:cs typeface="Times New Roman" panose="02020603050405020304" pitchFamily="18" charset="0"/>
              </a:rPr>
              <a:t>系統僅記錄與 </a:t>
            </a:r>
            <a:r>
              <a:rPr lang="en-US" altLang="zh-CN" sz="1100" dirty="0">
                <a:latin typeface="+mj-lt"/>
                <a:ea typeface="+mj-ea"/>
                <a:cs typeface="Times New Roman" panose="02020603050405020304" pitchFamily="18" charset="0"/>
              </a:rPr>
              <a:t>LLM </a:t>
            </a:r>
            <a:r>
              <a:rPr lang="zh-CN" altLang="en-US" sz="1100" dirty="0">
                <a:latin typeface="+mj-lt"/>
                <a:ea typeface="+mj-ea"/>
                <a:cs typeface="Times New Roman" panose="02020603050405020304" pitchFamily="18" charset="0"/>
              </a:rPr>
              <a:t>呼叫相關的中續資料（如使用情況），用於追蹤與稽核的目的，不包含實際資料內容</a:t>
            </a:r>
            <a:endParaRPr lang="en-US" sz="1100" dirty="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>
            <p:custDataLst>
              <p:tags r:id="rId5"/>
            </p:custDataLst>
          </p:nvPr>
        </p:nvSpPr>
        <p:spPr>
          <a:xfrm>
            <a:off x="596404" y="2146892"/>
            <a:ext cx="4972050" cy="24365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1200" b="1" dirty="0">
                <a:latin typeface="+mj-lt"/>
                <a:ea typeface="+mj-ea"/>
                <a:cs typeface="Times New Roman" panose="02020603050405020304" pitchFamily="18" charset="0"/>
              </a:rPr>
              <a:t>遮蔽敏感資料 </a:t>
            </a:r>
            <a:r>
              <a:rPr lang="en-US" sz="1200" b="1" dirty="0">
                <a:latin typeface="+mj-lt"/>
                <a:ea typeface="+mj-ea"/>
                <a:cs typeface="Times New Roman" panose="02020603050405020304" pitchFamily="18" charset="0"/>
              </a:rPr>
              <a:t>(PII/PHI Masking)</a:t>
            </a:r>
            <a:endParaRPr lang="en-US" sz="1200" dirty="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>
            <p:custDataLst>
              <p:tags r:id="rId6"/>
            </p:custDataLst>
          </p:nvPr>
        </p:nvSpPr>
        <p:spPr>
          <a:xfrm>
            <a:off x="596405" y="2446260"/>
            <a:ext cx="4861859" cy="200080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TW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對輸入資料中的 </a:t>
            </a:r>
            <a:r>
              <a:rPr lang="zh-TW" altLang="en-US" sz="1100" b="1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個人識別資訊 </a:t>
            </a:r>
            <a:r>
              <a:rPr lang="en-US" altLang="zh-TW" sz="1100" b="1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(PII)</a:t>
            </a:r>
            <a:r>
              <a:rPr lang="zh-TW" altLang="en-US" sz="1100" b="1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、受保護健康資訊 </a:t>
            </a:r>
            <a:r>
              <a:rPr lang="en-US" altLang="zh-TW" sz="1100" b="1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(PHI) </a:t>
            </a:r>
            <a:r>
              <a:rPr lang="zh-TW" altLang="en-US" sz="1100" b="1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或其他敏感資料進行 遮蔽 </a:t>
            </a:r>
            <a:r>
              <a:rPr lang="en-US" altLang="zh-TW" sz="1100" b="1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(mask)</a:t>
            </a:r>
            <a:r>
              <a:rPr lang="zh-TW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，在送至 </a:t>
            </a:r>
            <a:r>
              <a:rPr lang="en-US" altLang="zh-TW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LLM </a:t>
            </a:r>
            <a:r>
              <a:rPr lang="zh-TW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前隱藏敏感資訊，但此功能不適用於所有通過 </a:t>
            </a:r>
            <a:r>
              <a:rPr lang="en-US" altLang="zh-TW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AI Trust Layer </a:t>
            </a:r>
            <a:r>
              <a:rPr lang="zh-TW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處理的 </a:t>
            </a:r>
            <a:r>
              <a:rPr lang="en-US" altLang="zh-TW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prompt</a:t>
            </a: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TW" altLang="en-US" sz="1100" dirty="0">
                <a:latin typeface="+mj-lt"/>
                <a:ea typeface="+mj-ea"/>
                <a:cs typeface="Times New Roman" panose="02020603050405020304" pitchFamily="18" charset="0"/>
              </a:rPr>
              <a:t>對 </a:t>
            </a:r>
            <a:r>
              <a:rPr lang="en-US" sz="1100" dirty="0">
                <a:latin typeface="+mj-lt"/>
                <a:ea typeface="+mj-ea"/>
                <a:cs typeface="Times New Roman" panose="02020603050405020304" pitchFamily="18" charset="0"/>
              </a:rPr>
              <a:t>PII </a:t>
            </a:r>
            <a:r>
              <a:rPr lang="zh-TW" altLang="en-US" sz="1100" dirty="0">
                <a:latin typeface="+mj-lt"/>
                <a:ea typeface="+mj-ea"/>
                <a:cs typeface="Times New Roman" panose="02020603050405020304" pitchFamily="18" charset="0"/>
              </a:rPr>
              <a:t>或 </a:t>
            </a:r>
            <a:r>
              <a:rPr lang="en-US" sz="1100" dirty="0">
                <a:latin typeface="+mj-lt"/>
                <a:ea typeface="+mj-ea"/>
                <a:cs typeface="Times New Roman" panose="02020603050405020304" pitchFamily="18" charset="0"/>
              </a:rPr>
              <a:t>PHI </a:t>
            </a:r>
            <a:r>
              <a:rPr lang="zh-TW" altLang="en-US" sz="1100" dirty="0">
                <a:latin typeface="+mj-lt"/>
                <a:ea typeface="+mj-ea"/>
                <a:cs typeface="Times New Roman" panose="02020603050405020304" pitchFamily="18" charset="0"/>
              </a:rPr>
              <a:t>資料的遮蔽僅在 </a:t>
            </a:r>
            <a:r>
              <a:rPr lang="en-US" sz="1100" dirty="0">
                <a:latin typeface="+mj-lt"/>
                <a:ea typeface="+mj-ea"/>
                <a:cs typeface="Times New Roman" panose="02020603050405020304" pitchFamily="18" charset="0"/>
              </a:rPr>
              <a:t>UiPath </a:t>
            </a:r>
            <a:r>
              <a:rPr lang="zh-TW" altLang="en-US" sz="1100" dirty="0">
                <a:latin typeface="+mj-lt"/>
                <a:ea typeface="+mj-ea"/>
                <a:cs typeface="Times New Roman" panose="02020603050405020304" pitchFamily="18" charset="0"/>
              </a:rPr>
              <a:t>指定的 </a:t>
            </a:r>
            <a:r>
              <a:rPr lang="en-US" sz="1100" dirty="0">
                <a:latin typeface="+mj-lt"/>
                <a:ea typeface="+mj-ea"/>
                <a:cs typeface="Times New Roman" panose="02020603050405020304" pitchFamily="18" charset="0"/>
              </a:rPr>
              <a:t>Generative AI (</a:t>
            </a:r>
            <a:r>
              <a:rPr lang="en-US" sz="1100" dirty="0" err="1">
                <a:latin typeface="+mj-lt"/>
                <a:ea typeface="+mj-ea"/>
                <a:cs typeface="Times New Roman" panose="02020603050405020304" pitchFamily="18" charset="0"/>
              </a:rPr>
              <a:t>GenAI</a:t>
            </a:r>
            <a:r>
              <a:rPr lang="en-US" sz="1100" dirty="0">
                <a:latin typeface="+mj-lt"/>
                <a:ea typeface="+mj-ea"/>
                <a:cs typeface="Times New Roman" panose="02020603050405020304" pitchFamily="18" charset="0"/>
              </a:rPr>
              <a:t>) </a:t>
            </a:r>
            <a:r>
              <a:rPr lang="zh-TW" altLang="en-US" sz="1100" dirty="0">
                <a:latin typeface="+mj-lt"/>
                <a:ea typeface="+mj-ea"/>
                <a:cs typeface="Times New Roman" panose="02020603050405020304" pitchFamily="18" charset="0"/>
              </a:rPr>
              <a:t>活動 中執行，</a:t>
            </a:r>
            <a:r>
              <a:rPr lang="zh-TW" altLang="en-US" sz="1100" dirty="0">
                <a:solidFill>
                  <a:srgbClr val="0000FF"/>
                </a:solidFill>
                <a:latin typeface="+mj-lt"/>
                <a:ea typeface="+mj-ea"/>
                <a:cs typeface="Times New Roman" panose="02020603050405020304" pitchFamily="18" charset="0"/>
              </a:rPr>
              <a:t>必須在 </a:t>
            </a:r>
            <a:r>
              <a:rPr lang="en-US" sz="1100" dirty="0">
                <a:solidFill>
                  <a:srgbClr val="0000FF"/>
                </a:solidFill>
                <a:latin typeface="+mj-lt"/>
                <a:ea typeface="+mj-ea"/>
                <a:cs typeface="Times New Roman" panose="02020603050405020304" pitchFamily="18" charset="0"/>
              </a:rPr>
              <a:t>UiPath workflow </a:t>
            </a:r>
            <a:r>
              <a:rPr lang="zh-TW" altLang="en-US" sz="1100" dirty="0">
                <a:solidFill>
                  <a:srgbClr val="0000FF"/>
                </a:solidFill>
                <a:latin typeface="+mj-lt"/>
                <a:ea typeface="+mj-ea"/>
                <a:cs typeface="Times New Roman" panose="02020603050405020304" pitchFamily="18" charset="0"/>
              </a:rPr>
              <a:t>中</a:t>
            </a:r>
            <a:r>
              <a:rPr lang="zh-TW" altLang="en-US" sz="1100" dirty="0">
                <a:solidFill>
                  <a:srgbClr val="FF0000"/>
                </a:solidFill>
                <a:latin typeface="+mj-lt"/>
                <a:ea typeface="+mj-ea"/>
                <a:cs typeface="Times New Roman" panose="02020603050405020304" pitchFamily="18" charset="0"/>
              </a:rPr>
              <a:t>手動</a:t>
            </a:r>
            <a:r>
              <a:rPr lang="zh-TW" altLang="en-US" sz="1100" dirty="0">
                <a:solidFill>
                  <a:srgbClr val="0000FF"/>
                </a:solidFill>
                <a:latin typeface="+mj-lt"/>
                <a:ea typeface="+mj-ea"/>
                <a:cs typeface="Times New Roman" panose="02020603050405020304" pitchFamily="18" charset="0"/>
              </a:rPr>
              <a:t>新增為一個步驟</a:t>
            </a:r>
            <a:endParaRPr lang="en-US" sz="1100" dirty="0">
              <a:solidFill>
                <a:srgbClr val="0000FF"/>
              </a:solidFill>
              <a:latin typeface="+mj-lt"/>
              <a:ea typeface="+mj-ea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TW" altLang="en-US" sz="1100" dirty="0">
                <a:latin typeface="+mj-lt"/>
                <a:ea typeface="+mj-ea"/>
                <a:cs typeface="Times New Roman" panose="02020603050405020304" pitchFamily="18" charset="0"/>
              </a:rPr>
              <a:t>對於 </a:t>
            </a:r>
            <a:r>
              <a:rPr lang="en-US" sz="1100" dirty="0">
                <a:latin typeface="+mj-lt"/>
                <a:ea typeface="+mj-ea"/>
                <a:cs typeface="Times New Roman" panose="02020603050405020304" pitchFamily="18" charset="0"/>
              </a:rPr>
              <a:t>UiPath </a:t>
            </a:r>
            <a:r>
              <a:rPr lang="zh-TW" altLang="en-US" sz="1100" dirty="0">
                <a:latin typeface="+mj-lt"/>
                <a:ea typeface="+mj-ea"/>
                <a:cs typeface="Times New Roman" panose="02020603050405020304" pitchFamily="18" charset="0"/>
              </a:rPr>
              <a:t>的 第一方服務（如 </a:t>
            </a:r>
            <a:r>
              <a:rPr lang="en-US" sz="1100" dirty="0">
                <a:latin typeface="+mj-lt"/>
                <a:ea typeface="+mj-ea"/>
                <a:cs typeface="Times New Roman" panose="02020603050405020304" pitchFamily="18" charset="0"/>
              </a:rPr>
              <a:t>Communications Mining (CM) </a:t>
            </a:r>
            <a:r>
              <a:rPr lang="zh-TW" altLang="en-US" sz="1100" dirty="0">
                <a:latin typeface="+mj-lt"/>
                <a:ea typeface="+mj-ea"/>
                <a:cs typeface="Times New Roman" panose="02020603050405020304" pitchFamily="18" charset="0"/>
              </a:rPr>
              <a:t>或 </a:t>
            </a:r>
            <a:r>
              <a:rPr lang="en-US" sz="1100" dirty="0">
                <a:latin typeface="+mj-lt"/>
                <a:ea typeface="+mj-ea"/>
                <a:cs typeface="Times New Roman" panose="02020603050405020304" pitchFamily="18" charset="0"/>
              </a:rPr>
              <a:t>Document Understanding (DU)），</a:t>
            </a:r>
            <a:r>
              <a:rPr lang="en-US" sz="1100" dirty="0" err="1">
                <a:latin typeface="+mj-lt"/>
                <a:ea typeface="+mj-ea"/>
                <a:cs typeface="Times New Roman" panose="02020603050405020304" pitchFamily="18" charset="0"/>
              </a:rPr>
              <a:t>GenAI</a:t>
            </a:r>
            <a:r>
              <a:rPr lang="en-US" sz="1100" dirty="0">
                <a:latin typeface="+mj-lt"/>
                <a:ea typeface="+mj-ea"/>
                <a:cs typeface="Times New Roman" panose="02020603050405020304" pitchFamily="18" charset="0"/>
              </a:rPr>
              <a:t> </a:t>
            </a:r>
            <a:r>
              <a:rPr lang="zh-TW" altLang="en-US" sz="1100" dirty="0">
                <a:latin typeface="+mj-lt"/>
                <a:ea typeface="+mj-ea"/>
                <a:cs typeface="Times New Roman" panose="02020603050405020304" pitchFamily="18" charset="0"/>
              </a:rPr>
              <a:t>功能沒有預設的遮蔽機制，因此在資料送入這些服務之前，必須先手動新增資料遮蔽步驟。</a:t>
            </a:r>
            <a:endParaRPr lang="en-US" sz="1100" dirty="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836BA32A-49BC-4A67-9982-66F88CD3369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96405" y="753190"/>
            <a:ext cx="915315" cy="13734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400" b="1" dirty="0">
                <a:solidFill>
                  <a:srgbClr val="0052CC"/>
                </a:solidFill>
                <a:latin typeface="+mj-lt"/>
                <a:ea typeface="+mj-ea"/>
                <a:cs typeface="Times New Roman" panose="02020603050405020304" pitchFamily="18" charset="0"/>
              </a:rPr>
              <a:t>3. </a:t>
            </a:r>
            <a:r>
              <a:rPr lang="zh-CN" altLang="en-US" sz="1400" b="1" dirty="0">
                <a:solidFill>
                  <a:srgbClr val="0052CC"/>
                </a:solidFill>
                <a:latin typeface="+mj-lt"/>
                <a:ea typeface="+mj-ea"/>
                <a:cs typeface="Times New Roman" panose="02020603050405020304" pitchFamily="18" charset="0"/>
              </a:rPr>
              <a:t>核心組件</a:t>
            </a:r>
            <a:endParaRPr lang="en-US" sz="1400" dirty="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79C9478-AF39-44B8-9C52-5C3564A7D20F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5458264" y="1572635"/>
            <a:ext cx="3685736" cy="3419547"/>
            <a:chOff x="5458264" y="1572635"/>
            <a:chExt cx="3685736" cy="341954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CC1E77D-D64E-428A-8220-7F185FD7F7FA}"/>
                </a:ext>
              </a:extLst>
            </p:cNvPr>
            <p:cNvGrpSpPr/>
            <p:nvPr>
              <p:custDataLst>
                <p:tags r:id="rId9"/>
              </p:custDataLst>
            </p:nvPr>
          </p:nvGrpSpPr>
          <p:grpSpPr>
            <a:xfrm>
              <a:off x="5458264" y="1572635"/>
              <a:ext cx="2376409" cy="1998229"/>
              <a:chOff x="5458264" y="1572635"/>
              <a:chExt cx="2376409" cy="1998229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8E385FD0-3DBC-6476-A227-C6531A71DB7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458264" y="1572635"/>
                <a:ext cx="2376409" cy="199822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BC27ED-DAF2-45D1-AAC1-FD9D20E8F907}"/>
                  </a:ext>
                </a:extLst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6717588" y="2354705"/>
                <a:ext cx="981589" cy="3693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>
                  <a:latin typeface="+mj-lt"/>
                  <a:ea typeface="+mj-ea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307CF69C-34E4-4887-8380-53C4EFEA1951}"/>
                  </a:ext>
                </a:extLst>
              </p:cNvPr>
              <p:cNvCxnSpPr/>
              <p:nvPr>
                <p:custDataLst>
                  <p:tags r:id="rId13"/>
                </p:custDataLst>
              </p:nvPr>
            </p:nvCxnSpPr>
            <p:spPr>
              <a:xfrm>
                <a:off x="7506181" y="3068320"/>
                <a:ext cx="256059" cy="24384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12F5182-70DC-421D-93A3-7DB50B5CD92B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62240" y="2780571"/>
              <a:ext cx="1381760" cy="22116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120722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D0E20F0-6944-435C-BDD3-331019B617FB}"/>
              </a:ext>
            </a:extLst>
          </p:cNvPr>
          <p:cNvSpPr/>
          <p:nvPr/>
        </p:nvSpPr>
        <p:spPr>
          <a:xfrm>
            <a:off x="3533029" y="181040"/>
            <a:ext cx="2077941" cy="29495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b="1">
                <a:solidFill>
                  <a:srgbClr val="000000"/>
                </a:solidFill>
                <a:latin typeface="+mj-lt"/>
                <a:ea typeface="+mj-ea"/>
                <a:cs typeface="Times New Roman" panose="02020603050405020304" pitchFamily="18" charset="0"/>
              </a:rPr>
              <a:t>AI AGENT </a:t>
            </a:r>
            <a:r>
              <a:rPr lang="zh-CN" altLang="en-US" sz="2000" b="1">
                <a:solidFill>
                  <a:srgbClr val="000000"/>
                </a:solidFill>
                <a:latin typeface="+mj-lt"/>
                <a:ea typeface="+mj-ea"/>
                <a:cs typeface="Times New Roman" panose="02020603050405020304" pitchFamily="18" charset="0"/>
              </a:rPr>
              <a:t>的功能</a:t>
            </a:r>
            <a:endParaRPr lang="en-US" sz="200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68FFE9B-7C4B-417E-A4B5-1DDB5E186723}"/>
              </a:ext>
            </a:extLst>
          </p:cNvPr>
          <p:cNvSpPr/>
          <p:nvPr/>
        </p:nvSpPr>
        <p:spPr>
          <a:xfrm>
            <a:off x="3185160" y="1545059"/>
            <a:ext cx="5786120" cy="54614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/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100" b="1" dirty="0">
                <a:latin typeface="+mj-lt"/>
                <a:ea typeface="+mj-ea"/>
                <a:cs typeface="Times New Roman" panose="02020603050405020304" pitchFamily="18" charset="0"/>
              </a:rPr>
              <a:t>自動化程式生成，無比寫 </a:t>
            </a:r>
            <a:r>
              <a:rPr lang="en-US" altLang="zh-CN" sz="1100" b="1" dirty="0">
                <a:latin typeface="+mj-lt"/>
                <a:ea typeface="+mj-ea"/>
                <a:cs typeface="Times New Roman" panose="02020603050405020304" pitchFamily="18" charset="0"/>
              </a:rPr>
              <a:t>code</a:t>
            </a:r>
          </a:p>
          <a:p>
            <a:r>
              <a:rPr lang="zh-CN" altLang="en-US" sz="1000" dirty="0">
                <a:latin typeface="+mj-lt"/>
                <a:ea typeface="+mj-ea"/>
                <a:cs typeface="Times New Roman" panose="02020603050405020304" pitchFamily="18" charset="0"/>
              </a:rPr>
              <a:t>只需要自然描述需求，</a:t>
            </a:r>
            <a:r>
              <a:rPr lang="en-US" altLang="zh-CN" sz="1000" dirty="0">
                <a:latin typeface="+mj-lt"/>
                <a:ea typeface="+mj-ea"/>
                <a:cs typeface="Times New Roman" panose="02020603050405020304" pitchFamily="18" charset="0"/>
              </a:rPr>
              <a:t>AI Agent </a:t>
            </a:r>
            <a:r>
              <a:rPr lang="zh-CN" altLang="en-US" sz="1000" dirty="0">
                <a:latin typeface="+mj-lt"/>
                <a:ea typeface="+mj-ea"/>
                <a:cs typeface="Times New Roman" panose="02020603050405020304" pitchFamily="18" charset="0"/>
              </a:rPr>
              <a:t>即可自動產生可參考的工作流程</a:t>
            </a:r>
            <a:endParaRPr lang="en-US" sz="1000" dirty="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49E53DC-F11A-4BB3-92F6-D1D6E5CB8F13}"/>
              </a:ext>
            </a:extLst>
          </p:cNvPr>
          <p:cNvSpPr/>
          <p:nvPr/>
        </p:nvSpPr>
        <p:spPr>
          <a:xfrm>
            <a:off x="3201672" y="3286091"/>
            <a:ext cx="5831840" cy="7464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/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b="1">
                <a:latin typeface="+mj-lt"/>
                <a:ea typeface="+mj-ea"/>
                <a:cs typeface="Times New Roman" panose="02020603050405020304" pitchFamily="18" charset="0"/>
              </a:rPr>
              <a:t>Agent </a:t>
            </a:r>
            <a:r>
              <a:rPr lang="zh-CN" altLang="en-US" sz="1100" b="1">
                <a:latin typeface="+mj-lt"/>
                <a:ea typeface="+mj-ea"/>
                <a:cs typeface="Times New Roman" panose="02020603050405020304" pitchFamily="18" charset="0"/>
              </a:rPr>
              <a:t>採用 </a:t>
            </a:r>
            <a:r>
              <a:rPr lang="en-US" sz="1100" b="1">
                <a:latin typeface="+mj-lt"/>
                <a:ea typeface="+mj-ea"/>
                <a:cs typeface="Times New Roman" panose="02020603050405020304" pitchFamily="18" charset="0"/>
              </a:rPr>
              <a:t>Human-in-loop </a:t>
            </a:r>
            <a:r>
              <a:rPr lang="zh-CN" altLang="en-US" sz="1100" b="1">
                <a:latin typeface="+mj-lt"/>
                <a:ea typeface="+mj-ea"/>
                <a:cs typeface="Times New Roman" panose="02020603050405020304" pitchFamily="18" charset="0"/>
              </a:rPr>
              <a:t>的安全機制運作</a:t>
            </a:r>
            <a:endParaRPr lang="en-US" sz="1100" b="1">
              <a:latin typeface="+mj-lt"/>
              <a:ea typeface="+mj-ea"/>
              <a:cs typeface="Times New Roman" panose="02020603050405020304" pitchFamily="18" charset="0"/>
            </a:endParaRPr>
          </a:p>
          <a:p>
            <a:r>
              <a:rPr lang="en-US" sz="1050" err="1">
                <a:latin typeface="+mj-lt"/>
                <a:ea typeface="+mj-ea"/>
                <a:cs typeface="Times New Roman" panose="02020603050405020304" pitchFamily="18" charset="0"/>
              </a:rPr>
              <a:t>Uipath AI Agent </a:t>
            </a:r>
            <a:r>
              <a:rPr lang="zh-CN" altLang="en-US" sz="1050">
                <a:latin typeface="+mj-lt"/>
                <a:ea typeface="+mj-ea"/>
                <a:cs typeface="Times New Roman" panose="02020603050405020304" pitchFamily="18" charset="0"/>
              </a:rPr>
              <a:t>具備風險空管機制，當遇到例外或不確定的情況時，會自動升級至 </a:t>
            </a:r>
            <a:r>
              <a:rPr lang="en-US" sz="1050" err="1">
                <a:latin typeface="+mj-lt"/>
                <a:ea typeface="+mj-ea"/>
                <a:cs typeface="Times New Roman" panose="02020603050405020304" pitchFamily="18" charset="0"/>
              </a:rPr>
              <a:t>Uipath Action Center</a:t>
            </a:r>
            <a:r>
              <a:rPr lang="zh-CN" altLang="en-US" sz="1050">
                <a:latin typeface="+mj-lt"/>
                <a:ea typeface="+mj-ea"/>
                <a:cs typeface="Times New Roman" panose="02020603050405020304" pitchFamily="18" charset="0"/>
              </a:rPr>
              <a:t>，暫停流程並等待人工審核再繼續執行</a:t>
            </a:r>
            <a:endParaRPr lang="en-US" sz="105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2E25B6A-627F-4EA7-BBCF-10BBE9ED5989}"/>
              </a:ext>
            </a:extLst>
          </p:cNvPr>
          <p:cNvSpPr/>
          <p:nvPr/>
        </p:nvSpPr>
        <p:spPr>
          <a:xfrm>
            <a:off x="2409190" y="700283"/>
            <a:ext cx="5786120" cy="621629"/>
          </a:xfrm>
          <a:prstGeom prst="roundRect">
            <a:avLst/>
          </a:prstGeom>
          <a:solidFill>
            <a:srgbClr val="FFCCCC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/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b="1">
                <a:latin typeface="+mj-lt"/>
                <a:ea typeface="+mj-ea"/>
                <a:cs typeface="Times New Roman" panose="02020603050405020304" pitchFamily="18" charset="0"/>
              </a:rPr>
              <a:t>AI </a:t>
            </a:r>
            <a:r>
              <a:rPr lang="zh-CN" altLang="en-US" sz="1200" b="1">
                <a:latin typeface="+mj-lt"/>
                <a:ea typeface="+mj-ea"/>
                <a:cs typeface="Times New Roman" panose="02020603050405020304" pitchFamily="18" charset="0"/>
              </a:rPr>
              <a:t>的知識同步能力</a:t>
            </a:r>
            <a:endParaRPr lang="en-US" sz="1200" b="1">
              <a:latin typeface="+mj-lt"/>
              <a:ea typeface="+mj-ea"/>
              <a:cs typeface="Times New Roman" panose="02020603050405020304" pitchFamily="18" charset="0"/>
            </a:endParaRPr>
          </a:p>
          <a:p>
            <a:r>
              <a:rPr lang="en-US" sz="1050">
                <a:latin typeface="+mj-lt"/>
                <a:ea typeface="+mj-ea"/>
                <a:cs typeface="Times New Roman" panose="02020603050405020304" pitchFamily="18" charset="0"/>
              </a:rPr>
              <a:t>Agent </a:t>
            </a:r>
            <a:r>
              <a:rPr lang="zh-CN" altLang="en-US" sz="1050">
                <a:latin typeface="+mj-lt"/>
                <a:ea typeface="+mj-ea"/>
                <a:cs typeface="Times New Roman" panose="02020603050405020304" pitchFamily="18" charset="0"/>
              </a:rPr>
              <a:t>能夠讀取並理解如 </a:t>
            </a:r>
            <a:r>
              <a:rPr lang="en-US" sz="1050">
                <a:latin typeface="+mj-lt"/>
                <a:ea typeface="+mj-ea"/>
                <a:cs typeface="Times New Roman" panose="02020603050405020304" pitchFamily="18" charset="0"/>
              </a:rPr>
              <a:t>policy</a:t>
            </a:r>
            <a:r>
              <a:rPr lang="zh-CN" altLang="en-US" sz="1050">
                <a:latin typeface="+mj-lt"/>
                <a:ea typeface="+mj-ea"/>
                <a:cs typeface="Times New Roman" panose="02020603050405020304" pitchFamily="18" charset="0"/>
              </a:rPr>
              <a:t>、</a:t>
            </a:r>
            <a:r>
              <a:rPr lang="en-US" altLang="zh-CN" sz="1050">
                <a:latin typeface="+mj-lt"/>
                <a:ea typeface="+mj-ea"/>
                <a:cs typeface="Times New Roman" panose="02020603050405020304" pitchFamily="18" charset="0"/>
              </a:rPr>
              <a:t>SOP</a:t>
            </a:r>
            <a:r>
              <a:rPr lang="zh-CN" altLang="en-US" sz="1050">
                <a:latin typeface="+mj-lt"/>
                <a:ea typeface="+mj-ea"/>
                <a:cs typeface="Times New Roman" panose="02020603050405020304" pitchFamily="18" charset="0"/>
              </a:rPr>
              <a:t>、內部流程文件等資料自動進行語意（</a:t>
            </a:r>
            <a:r>
              <a:rPr lang="en-US" altLang="zh-CN" sz="1050">
                <a:latin typeface="+mj-lt"/>
                <a:ea typeface="+mj-ea"/>
                <a:cs typeface="Times New Roman" panose="02020603050405020304" pitchFamily="18" charset="0"/>
              </a:rPr>
              <a:t>Semantic Understanding</a:t>
            </a:r>
            <a:r>
              <a:rPr lang="zh-CN" altLang="en-US" sz="1050">
                <a:latin typeface="+mj-lt"/>
                <a:ea typeface="+mj-ea"/>
                <a:cs typeface="Times New Roman" panose="02020603050405020304" pitchFamily="18" charset="0"/>
              </a:rPr>
              <a:t>）分析，並將這些知識應用於其決策與行動中</a:t>
            </a:r>
            <a:endParaRPr lang="en-US" sz="105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C9DCB5BD-9672-4D79-B1B1-13730A4651D3}"/>
              </a:ext>
            </a:extLst>
          </p:cNvPr>
          <p:cNvSpPr/>
          <p:nvPr/>
        </p:nvSpPr>
        <p:spPr>
          <a:xfrm>
            <a:off x="81914" y="1655211"/>
            <a:ext cx="2386966" cy="2377365"/>
          </a:xfrm>
          <a:prstGeom prst="flowChartConnector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err="1">
                <a:latin typeface="+mj-lt"/>
                <a:ea typeface="+mj-ea"/>
                <a:cs typeface="Times New Roman" panose="02020603050405020304" pitchFamily="18" charset="0"/>
              </a:rPr>
              <a:t>Uipath AI Agent</a:t>
            </a:r>
          </a:p>
          <a:p>
            <a:pPr algn="ctr"/>
            <a:r>
              <a:rPr lang="en-US" sz="1600" b="1">
                <a:latin typeface="+mj-lt"/>
                <a:ea typeface="+mj-ea"/>
                <a:cs typeface="Times New Roman" panose="02020603050405020304" pitchFamily="18" charset="0"/>
              </a:rPr>
              <a:t>05 </a:t>
            </a:r>
            <a:r>
              <a:rPr lang="zh-CN" altLang="en-US" sz="1600" b="1">
                <a:latin typeface="+mj-lt"/>
                <a:ea typeface="+mj-ea"/>
                <a:cs typeface="Times New Roman" panose="02020603050405020304" pitchFamily="18" charset="0"/>
              </a:rPr>
              <a:t>個功能</a:t>
            </a:r>
            <a:endParaRPr lang="en-US" sz="1600" b="1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CB272C2F-EEA3-4EF5-B0B9-179FF196CAB7}"/>
              </a:ext>
            </a:extLst>
          </p:cNvPr>
          <p:cNvSpPr/>
          <p:nvPr/>
        </p:nvSpPr>
        <p:spPr>
          <a:xfrm>
            <a:off x="1880870" y="1941442"/>
            <a:ext cx="1092200" cy="440986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/>
                </a:solidFill>
                <a:latin typeface="+mj-lt"/>
                <a:ea typeface="+mj-ea"/>
                <a:cs typeface="Times New Roman" panose="02020603050405020304" pitchFamily="18" charset="0"/>
                <a:hlinkClick r:id="rId2" action="ppaction://hlinksldjump"/>
              </a:rPr>
              <a:t>Autopilot</a:t>
            </a:r>
            <a:endParaRPr lang="en-US" sz="1100">
              <a:solidFill>
                <a:schemeClr val="tx1"/>
              </a:solidFill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094B1C98-3565-4121-A6CF-962390F4A806}"/>
              </a:ext>
            </a:extLst>
          </p:cNvPr>
          <p:cNvSpPr/>
          <p:nvPr/>
        </p:nvSpPr>
        <p:spPr>
          <a:xfrm>
            <a:off x="1235710" y="1365241"/>
            <a:ext cx="1092200" cy="440987"/>
          </a:xfrm>
          <a:prstGeom prst="flowChartConnector">
            <a:avLst/>
          </a:prstGeom>
          <a:solidFill>
            <a:srgbClr val="FFCC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tx1"/>
                </a:solidFill>
                <a:latin typeface="+mj-lt"/>
                <a:ea typeface="+mj-ea"/>
                <a:cs typeface="Times New Roman" panose="02020603050405020304" pitchFamily="18" charset="0"/>
                <a:hlinkClick r:id="rId3" action="ppaction://hlinksldjump"/>
              </a:rPr>
              <a:t>Context Grounding</a:t>
            </a:r>
            <a:endParaRPr lang="en-US" sz="1050">
              <a:solidFill>
                <a:schemeClr val="tx1"/>
              </a:solidFill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8B53F41-B057-4AA9-98C1-3D37064D4902}"/>
              </a:ext>
            </a:extLst>
          </p:cNvPr>
          <p:cNvSpPr/>
          <p:nvPr/>
        </p:nvSpPr>
        <p:spPr>
          <a:xfrm>
            <a:off x="2468880" y="4281420"/>
            <a:ext cx="6004560" cy="546150"/>
          </a:xfrm>
          <a:prstGeom prst="roundRect">
            <a:avLst/>
          </a:prstGeom>
          <a:solidFill>
            <a:srgbClr val="9BE5FF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/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b="1">
                <a:latin typeface="+mj-lt"/>
                <a:ea typeface="+mj-ea"/>
                <a:cs typeface="Times New Roman" panose="02020603050405020304" pitchFamily="18" charset="0"/>
              </a:rPr>
              <a:t>Agent </a:t>
            </a:r>
            <a:r>
              <a:rPr lang="zh-CN" altLang="en-US" sz="1200" b="1">
                <a:latin typeface="+mj-lt"/>
                <a:ea typeface="+mj-ea"/>
                <a:cs typeface="Times New Roman" panose="02020603050405020304" pitchFamily="18" charset="0"/>
              </a:rPr>
              <a:t>的空管與評估</a:t>
            </a:r>
            <a:endParaRPr lang="en-US" sz="1200" b="1">
              <a:latin typeface="+mj-lt"/>
              <a:ea typeface="+mj-ea"/>
              <a:cs typeface="Times New Roman" panose="02020603050405020304" pitchFamily="18" charset="0"/>
            </a:endParaRPr>
          </a:p>
          <a:p>
            <a:r>
              <a:rPr lang="zh-CN" altLang="en-US" sz="1050">
                <a:latin typeface="+mj-lt"/>
                <a:ea typeface="+mj-ea"/>
                <a:cs typeface="Times New Roman" panose="02020603050405020304" pitchFamily="18" charset="0"/>
              </a:rPr>
              <a:t>各</a:t>
            </a:r>
            <a:r>
              <a:rPr lang="en-US" altLang="zh-CN" sz="1050">
                <a:latin typeface="+mj-lt"/>
                <a:ea typeface="+mj-ea"/>
                <a:cs typeface="Times New Roman" panose="02020603050405020304" pitchFamily="18" charset="0"/>
              </a:rPr>
              <a:t>Agent </a:t>
            </a:r>
            <a:r>
              <a:rPr lang="zh-CN" altLang="en-US" sz="1050">
                <a:latin typeface="+mj-lt"/>
                <a:ea typeface="+mj-ea"/>
                <a:cs typeface="Times New Roman" panose="02020603050405020304" pitchFamily="18" charset="0"/>
              </a:rPr>
              <a:t>皆採用集中式保護與管理機制，確保其運作安全、可控，並在與 </a:t>
            </a:r>
            <a:r>
              <a:rPr lang="en-US" altLang="zh-CN" sz="1050">
                <a:latin typeface="+mj-lt"/>
                <a:ea typeface="+mj-ea"/>
                <a:cs typeface="Times New Roman" panose="02020603050405020304" pitchFamily="18" charset="0"/>
              </a:rPr>
              <a:t>AI/LLM </a:t>
            </a:r>
            <a:r>
              <a:rPr lang="zh-CN" altLang="en-US" sz="1050">
                <a:latin typeface="+mj-lt"/>
                <a:ea typeface="+mj-ea"/>
                <a:cs typeface="Times New Roman" panose="02020603050405020304" pitchFamily="18" charset="0"/>
              </a:rPr>
              <a:t>模型及企業資料互動時，嚴格遵循可信賴的政策與規範</a:t>
            </a:r>
            <a:endParaRPr lang="en-US" sz="105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EEA9963F-B0B0-4972-8B5F-F05B5F154023}"/>
              </a:ext>
            </a:extLst>
          </p:cNvPr>
          <p:cNvSpPr/>
          <p:nvPr/>
        </p:nvSpPr>
        <p:spPr>
          <a:xfrm>
            <a:off x="2007870" y="2601591"/>
            <a:ext cx="1107440" cy="476599"/>
          </a:xfrm>
          <a:prstGeom prst="flowChart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  <a:latin typeface="+mj-lt"/>
                <a:ea typeface="+mj-ea"/>
                <a:cs typeface="Times New Roman" panose="02020603050405020304" pitchFamily="18" charset="0"/>
                <a:hlinkClick r:id="rId4" action="ppaction://hlinksldjump"/>
              </a:rPr>
              <a:t>Uipath Agent Builder</a:t>
            </a:r>
            <a:endParaRPr lang="en-US" sz="1000">
              <a:solidFill>
                <a:schemeClr val="tx1"/>
              </a:solidFill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71003FB-B03B-4208-B916-A788C57C8051}"/>
              </a:ext>
            </a:extLst>
          </p:cNvPr>
          <p:cNvSpPr/>
          <p:nvPr/>
        </p:nvSpPr>
        <p:spPr>
          <a:xfrm>
            <a:off x="3230880" y="2313056"/>
            <a:ext cx="5831840" cy="76068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/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b="1">
                <a:latin typeface="+mj-lt"/>
                <a:ea typeface="+mj-ea"/>
                <a:cs typeface="Times New Roman" panose="02020603050405020304" pitchFamily="18" charset="0"/>
              </a:rPr>
              <a:t>AI </a:t>
            </a:r>
            <a:r>
              <a:rPr lang="zh-CN" altLang="en-US" sz="1100" b="1">
                <a:latin typeface="+mj-lt"/>
                <a:ea typeface="+mj-ea"/>
                <a:cs typeface="Times New Roman" panose="02020603050405020304" pitchFamily="18" charset="0"/>
              </a:rPr>
              <a:t>不僅能思考，還能實際行動</a:t>
            </a:r>
            <a:endParaRPr lang="en-US" sz="1100" b="1">
              <a:latin typeface="+mj-lt"/>
              <a:ea typeface="+mj-ea"/>
              <a:cs typeface="Times New Roman" panose="02020603050405020304" pitchFamily="18" charset="0"/>
            </a:endParaRPr>
          </a:p>
          <a:p>
            <a:r>
              <a:rPr lang="zh-CN" altLang="en-US" sz="1000">
                <a:latin typeface="+mj-lt"/>
                <a:ea typeface="+mj-ea"/>
                <a:cs typeface="Times New Roman" panose="02020603050405020304" pitchFamily="18" charset="0"/>
              </a:rPr>
              <a:t>透過設定各種 </a:t>
            </a:r>
            <a:r>
              <a:rPr lang="en-US" sz="1000">
                <a:latin typeface="+mj-lt"/>
                <a:ea typeface="+mj-ea"/>
                <a:cs typeface="Times New Roman" panose="02020603050405020304" pitchFamily="18" charset="0"/>
              </a:rPr>
              <a:t>Action, Tool, </a:t>
            </a:r>
            <a:r>
              <a:rPr lang="zh-CN" altLang="en-US" sz="1000">
                <a:latin typeface="+mj-lt"/>
                <a:ea typeface="+mj-ea"/>
                <a:cs typeface="Times New Roman" panose="02020603050405020304" pitchFamily="18" charset="0"/>
              </a:rPr>
              <a:t>及既有</a:t>
            </a:r>
            <a:r>
              <a:rPr lang="en-US" sz="1000">
                <a:latin typeface="+mj-lt"/>
                <a:ea typeface="+mj-ea"/>
                <a:cs typeface="Times New Roman" panose="02020603050405020304" pitchFamily="18" charset="0"/>
              </a:rPr>
              <a:t> workflow</a:t>
            </a:r>
            <a:r>
              <a:rPr lang="zh-CN" altLang="en-US" sz="1000">
                <a:latin typeface="+mj-lt"/>
                <a:ea typeface="+mj-ea"/>
                <a:cs typeface="Times New Roman" panose="02020603050405020304" pitchFamily="18" charset="0"/>
              </a:rPr>
              <a:t>，並可與奇特的</a:t>
            </a:r>
            <a:r>
              <a:rPr lang="en-US" altLang="zh-CN" sz="1000">
                <a:latin typeface="+mj-lt"/>
                <a:ea typeface="+mj-ea"/>
                <a:cs typeface="Times New Roman" panose="02020603050405020304" pitchFamily="18" charset="0"/>
              </a:rPr>
              <a:t> Agent </a:t>
            </a:r>
            <a:r>
              <a:rPr lang="zh-CN" altLang="en-US" sz="1000">
                <a:latin typeface="+mj-lt"/>
                <a:ea typeface="+mj-ea"/>
                <a:cs typeface="Times New Roman" panose="02020603050405020304" pitchFamily="18" charset="0"/>
              </a:rPr>
              <a:t>協作，</a:t>
            </a:r>
            <a:r>
              <a:rPr lang="en-US" altLang="zh-CN" sz="1000">
                <a:latin typeface="+mj-lt"/>
                <a:ea typeface="+mj-ea"/>
                <a:cs typeface="Times New Roman" panose="02020603050405020304" pitchFamily="18" charset="0"/>
              </a:rPr>
              <a:t>AI </a:t>
            </a:r>
            <a:r>
              <a:rPr lang="zh-CN" altLang="en-US" sz="1000">
                <a:latin typeface="+mj-lt"/>
                <a:ea typeface="+mj-ea"/>
                <a:cs typeface="Times New Roman" panose="02020603050405020304" pitchFamily="18" charset="0"/>
              </a:rPr>
              <a:t>能直接與應用程式互動</a:t>
            </a:r>
            <a:r>
              <a:rPr lang="en-US" sz="1000">
                <a:latin typeface="+mj-lt"/>
                <a:ea typeface="+mj-ea"/>
                <a:cs typeface="Times New Roman" panose="02020603050405020304" pitchFamily="18" charset="0"/>
              </a:rPr>
              <a:t> (UI Automation) </a:t>
            </a:r>
            <a:r>
              <a:rPr lang="zh-CN" altLang="en-US" sz="1000">
                <a:latin typeface="+mj-lt"/>
                <a:ea typeface="+mj-ea"/>
                <a:cs typeface="Times New Roman" panose="02020603050405020304" pitchFamily="18" charset="0"/>
              </a:rPr>
              <a:t>，呼叫與協調 </a:t>
            </a:r>
            <a:r>
              <a:rPr lang="en-US" altLang="zh-CN" sz="1000">
                <a:latin typeface="+mj-lt"/>
                <a:ea typeface="+mj-ea"/>
                <a:cs typeface="Times New Roman" panose="02020603050405020304" pitchFamily="18" charset="0"/>
              </a:rPr>
              <a:t>RPA </a:t>
            </a:r>
            <a:r>
              <a:rPr lang="zh-CN" altLang="en-US" sz="1000">
                <a:latin typeface="+mj-lt"/>
                <a:ea typeface="+mj-ea"/>
                <a:cs typeface="Times New Roman" panose="02020603050405020304" pitchFamily="18" charset="0"/>
              </a:rPr>
              <a:t>流程，啟動後續流程或將任務分派給其他 </a:t>
            </a:r>
            <a:r>
              <a:rPr lang="en-US" altLang="zh-CN" sz="1000">
                <a:latin typeface="+mj-lt"/>
                <a:ea typeface="+mj-ea"/>
                <a:cs typeface="Times New Roman" panose="02020603050405020304" pitchFamily="18" charset="0"/>
              </a:rPr>
              <a:t>Agent</a:t>
            </a:r>
            <a:endParaRPr lang="en-US" sz="100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A9B4E982-42A3-480C-8E2C-259A556C3913}"/>
              </a:ext>
            </a:extLst>
          </p:cNvPr>
          <p:cNvSpPr/>
          <p:nvPr/>
        </p:nvSpPr>
        <p:spPr>
          <a:xfrm>
            <a:off x="1880870" y="3386148"/>
            <a:ext cx="1234440" cy="476599"/>
          </a:xfrm>
          <a:prstGeom prst="flowChartConnector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  <a:latin typeface="+mj-lt"/>
                <a:ea typeface="+mj-ea"/>
                <a:cs typeface="Times New Roman" panose="02020603050405020304" pitchFamily="18" charset="0"/>
                <a:hlinkClick r:id="rId5" action="ppaction://hlinksldjump"/>
              </a:rPr>
              <a:t>Agentic Orchestrator - Meatro</a:t>
            </a:r>
            <a:endParaRPr lang="en-US" sz="1000">
              <a:solidFill>
                <a:schemeClr val="tx1"/>
              </a:solidFill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FDE7568F-B0AE-4121-9D24-E281A9EE92B6}"/>
              </a:ext>
            </a:extLst>
          </p:cNvPr>
          <p:cNvSpPr/>
          <p:nvPr/>
        </p:nvSpPr>
        <p:spPr>
          <a:xfrm>
            <a:off x="1164590" y="3926430"/>
            <a:ext cx="1234440" cy="476599"/>
          </a:xfrm>
          <a:prstGeom prst="flowChartConnector">
            <a:avLst/>
          </a:prstGeom>
          <a:solidFill>
            <a:srgbClr val="9BE5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  <a:latin typeface="+mj-lt"/>
                <a:ea typeface="+mj-ea"/>
                <a:cs typeface="Times New Roman" panose="02020603050405020304" pitchFamily="18" charset="0"/>
                <a:hlinkClick r:id="rId6" action="ppaction://hlinksldjump"/>
              </a:rPr>
              <a:t>AI Trust Layer</a:t>
            </a:r>
            <a:endParaRPr lang="en-US" sz="1000">
              <a:solidFill>
                <a:schemeClr val="tx1"/>
              </a:solidFill>
              <a:latin typeface="+mj-lt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503528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>
            <p:custDataLst>
              <p:tags r:id="rId1"/>
            </p:custDataLst>
          </p:nvPr>
        </p:nvSpPr>
        <p:spPr>
          <a:xfrm>
            <a:off x="3379122" y="193298"/>
            <a:ext cx="1795363" cy="29495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+mj-lt"/>
                <a:ea typeface="+mj-ea"/>
                <a:cs typeface="Times New Roman" panose="02020603050405020304" pitchFamily="18" charset="0"/>
              </a:rPr>
              <a:t>利益與戰略影響</a:t>
            </a:r>
            <a:endParaRPr lang="en-US" sz="2000" dirty="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4" name="Text 37">
            <a:extLst>
              <a:ext uri="{FF2B5EF4-FFF2-40B4-BE49-F238E27FC236}">
                <a16:creationId xmlns:a16="http://schemas.microsoft.com/office/drawing/2014/main" id="{00E5E09D-20A0-4275-AA7B-965AC0CB53D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67588" y="3797440"/>
            <a:ext cx="8249692" cy="73122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UiPath Agentic Automation </a:t>
            </a:r>
            <a:r>
              <a:rPr lang="zh-TW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是一個 全面平台，不僅提供 自主 </a:t>
            </a:r>
            <a:r>
              <a:rPr 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AI Agent，</a:t>
            </a:r>
            <a:r>
              <a:rPr lang="zh-TW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還作為一個 協調層 </a:t>
            </a:r>
            <a:r>
              <a:rPr lang="en-US" altLang="zh-TW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Maestro) </a:t>
            </a:r>
            <a:r>
              <a:rPr lang="zh-TW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將它們與現有勞動力（人員與 </a:t>
            </a:r>
            <a:r>
              <a:rPr 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RPA </a:t>
            </a:r>
            <a:r>
              <a:rPr lang="zh-TW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機器人）整合。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這使企業能夠從 </a:t>
            </a:r>
            <a:r>
              <a:rPr lang="zh-TW" altLang="en-US" sz="1100" b="1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任務自動化 轉向 自主的端到端流程自動化 </a:t>
            </a:r>
            <a:r>
              <a:rPr lang="en-US" altLang="zh-TW" sz="1100" b="1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sz="1100" b="1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autonomous end-to-end process automation)，</a:t>
            </a:r>
            <a:r>
              <a:rPr lang="zh-TW" altLang="en-US" sz="1100" dirty="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開啟 效率與創新的新時代</a:t>
            </a:r>
            <a:endParaRPr lang="en-US" sz="1100" dirty="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33F3FC71-FFA9-4466-85AB-CE71F2FD7F1A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114552636"/>
              </p:ext>
            </p:extLst>
          </p:nvPr>
        </p:nvGraphicFramePr>
        <p:xfrm>
          <a:off x="1412240" y="782319"/>
          <a:ext cx="6096000" cy="279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6800">
                  <a:extLst>
                    <a:ext uri="{9D8B030D-6E8A-4147-A177-3AD203B41FA5}">
                      <a16:colId xmlns:a16="http://schemas.microsoft.com/office/drawing/2014/main" val="754623694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2841531110"/>
                    </a:ext>
                  </a:extLst>
                </a:gridCol>
              </a:tblGrid>
              <a:tr h="462662">
                <a:tc gridSpan="2">
                  <a:txBody>
                    <a:bodyPr/>
                    <a:lstStyle/>
                    <a:p>
                      <a:pPr algn="ctr"/>
                      <a:r>
                        <a:rPr lang="vi-VN" sz="1100" dirty="0">
                          <a:latin typeface="+mj-lt"/>
                          <a:ea typeface="+mj-ea"/>
                        </a:rPr>
                        <a:t>Agentic Automation</a:t>
                      </a:r>
                      <a:r>
                        <a:rPr lang="en-US" sz="1100" dirty="0">
                          <a:latin typeface="+mj-lt"/>
                          <a:ea typeface="+mj-ea"/>
                        </a:rPr>
                        <a:t> </a:t>
                      </a:r>
                      <a:r>
                        <a:rPr lang="zh-CN" altLang="en-US" sz="1100" dirty="0">
                          <a:latin typeface="+mj-lt"/>
                          <a:ea typeface="+mj-ea"/>
                        </a:rPr>
                        <a:t>的戰略性收益</a:t>
                      </a:r>
                      <a:endParaRPr lang="vi-VN" sz="1100" dirty="0">
                        <a:latin typeface="+mj-lt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304461"/>
                  </a:ext>
                </a:extLst>
              </a:tr>
              <a:tr h="4920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b="1" dirty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Times New Roman" panose="02020603050405020304" pitchFamily="18" charset="0"/>
                        </a:rPr>
                        <a:t>擴大範圍</a:t>
                      </a:r>
                      <a:endParaRPr lang="en-US" sz="1100" b="1" dirty="0">
                        <a:solidFill>
                          <a:schemeClr val="tx1"/>
                        </a:solidFill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100" dirty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Times New Roman" panose="02020603050405020304" pitchFamily="18" charset="0"/>
                        </a:rPr>
                        <a:t>將自動化應用於傳統 </a:t>
                      </a:r>
                      <a:r>
                        <a:rPr lang="en-US" altLang="zh-TW" sz="1100" dirty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Times New Roman" panose="02020603050405020304" pitchFamily="18" charset="0"/>
                        </a:rPr>
                        <a:t>RPA </a:t>
                      </a:r>
                      <a:r>
                        <a:rPr lang="zh-TW" altLang="en-US" sz="1100" dirty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Times New Roman" panose="02020603050405020304" pitchFamily="18" charset="0"/>
                        </a:rPr>
                        <a:t>無法處理的 複雜且精細、需要推理的流程</a:t>
                      </a:r>
                      <a:endParaRPr lang="en-US" sz="1100" dirty="0">
                        <a:solidFill>
                          <a:schemeClr val="tx1"/>
                        </a:solidFill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117329"/>
                  </a:ext>
                </a:extLst>
              </a:tr>
              <a:tr h="4920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b="1" dirty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Times New Roman" panose="02020603050405020304" pitchFamily="18" charset="0"/>
                        </a:rPr>
                        <a:t>提升出決策能力</a:t>
                      </a:r>
                      <a:endParaRPr lang="en-US" sz="1100" b="1" dirty="0">
                        <a:solidFill>
                          <a:schemeClr val="tx1"/>
                        </a:solidFill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TW" sz="1100" dirty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Times New Roman" panose="02020603050405020304" pitchFamily="18" charset="0"/>
                        </a:rPr>
                        <a:t>Agent </a:t>
                      </a:r>
                      <a:r>
                        <a:rPr lang="zh-TW" altLang="en-US" sz="1100" dirty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Times New Roman" panose="02020603050405020304" pitchFamily="18" charset="0"/>
                        </a:rPr>
                        <a:t>能夠 即時分析大量數據，提供 精準資訊 並可 直接執行操作</a:t>
                      </a:r>
                      <a:endParaRPr lang="vi-VN" sz="1100" dirty="0">
                        <a:solidFill>
                          <a:schemeClr val="tx1"/>
                        </a:solidFill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161373"/>
                  </a:ext>
                </a:extLst>
              </a:tr>
              <a:tr h="492041">
                <a:tc>
                  <a:txBody>
                    <a:bodyPr/>
                    <a:lstStyle/>
                    <a:p>
                      <a:r>
                        <a:rPr lang="zh-CN" altLang="en-US" sz="1100" b="1" dirty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Times New Roman" panose="02020603050405020304" pitchFamily="18" charset="0"/>
                        </a:rPr>
                        <a:t>待續改善</a:t>
                      </a:r>
                      <a:endParaRPr lang="en-US" sz="1100" b="1" dirty="0">
                        <a:solidFill>
                          <a:schemeClr val="tx1"/>
                        </a:solidFill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sz="1100" dirty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Times New Roman" panose="02020603050405020304" pitchFamily="18" charset="0"/>
                        </a:rPr>
                        <a:t>高階 </a:t>
                      </a:r>
                      <a:r>
                        <a:rPr lang="en-US" altLang="zh-TW" sz="1100" dirty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Times New Roman" panose="02020603050405020304" pitchFamily="18" charset="0"/>
                        </a:rPr>
                        <a:t>Agent </a:t>
                      </a:r>
                      <a:r>
                        <a:rPr lang="zh-TW" altLang="en-US" sz="1100" dirty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Times New Roman" panose="02020603050405020304" pitchFamily="18" charset="0"/>
                        </a:rPr>
                        <a:t>能 自我監控效能，隨時間 學習並持續改進，無需大量人工干預</a:t>
                      </a:r>
                      <a:endParaRPr lang="en-US" sz="1100" dirty="0">
                        <a:solidFill>
                          <a:schemeClr val="tx1"/>
                        </a:solidFill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391945"/>
                  </a:ext>
                </a:extLst>
              </a:tr>
              <a:tr h="427607">
                <a:tc>
                  <a:txBody>
                    <a:bodyPr/>
                    <a:lstStyle/>
                    <a:p>
                      <a:r>
                        <a:rPr lang="zh-CN" altLang="en-US" sz="1100" b="1" dirty="0">
                          <a:solidFill>
                            <a:schemeClr val="tx1"/>
                          </a:solidFill>
                          <a:latin typeface="+mj-lt"/>
                          <a:ea typeface="+mj-ea"/>
                        </a:rPr>
                        <a:t>提升生產能力</a:t>
                      </a:r>
                      <a:endParaRPr lang="vi-VN" sz="1100" b="1" dirty="0">
                        <a:solidFill>
                          <a:schemeClr val="tx1"/>
                        </a:solidFill>
                        <a:latin typeface="+mj-lt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1100" dirty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Times New Roman" panose="02020603050405020304" pitchFamily="18" charset="0"/>
                        </a:rPr>
                        <a:t>將員工從 重複性任務 中解放出來，讓他們能專注於 更有價值的創意與策略性工作</a:t>
                      </a:r>
                      <a:endParaRPr lang="en-US" sz="1100" dirty="0">
                        <a:solidFill>
                          <a:schemeClr val="tx1"/>
                        </a:solidFill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6154083"/>
                  </a:ext>
                </a:extLst>
              </a:tr>
              <a:tr h="427607">
                <a:tc>
                  <a:txBody>
                    <a:bodyPr/>
                    <a:lstStyle/>
                    <a:p>
                      <a:r>
                        <a:rPr lang="vi-VN" sz="1100" b="1">
                          <a:solidFill>
                            <a:schemeClr val="tx1"/>
                          </a:solidFill>
                          <a:latin typeface="+mj-lt"/>
                          <a:ea typeface="+mj-ea"/>
                        </a:rPr>
                        <a:t>Futureproofing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900"/>
                        </a:lnSpc>
                        <a:buNone/>
                      </a:pPr>
                      <a:r>
                        <a:rPr lang="zh-TW" altLang="en-US" sz="1100" dirty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Times New Roman" panose="02020603050405020304" pitchFamily="18" charset="0"/>
                        </a:rPr>
                        <a:t>固有的靈活性與可擴展性 可幫助企業 快速適應市場變化</a:t>
                      </a:r>
                      <a:endParaRPr lang="vi-VN" sz="1100" dirty="0">
                        <a:solidFill>
                          <a:schemeClr val="tx1"/>
                        </a:solidFill>
                        <a:latin typeface="+mj-lt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123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5080935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367E020-238F-419C-BF45-C6FCA71130A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898049" y="2152148"/>
            <a:ext cx="5163914" cy="41960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66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53690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1BA7E83-E6D1-4ED0-966F-EA7BF381CAA2}"/>
              </a:ext>
            </a:extLst>
          </p:cNvPr>
          <p:cNvSpPr/>
          <p:nvPr/>
        </p:nvSpPr>
        <p:spPr>
          <a:xfrm>
            <a:off x="1070240" y="2017752"/>
            <a:ext cx="7116062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buNone/>
            </a:pPr>
            <a:r>
              <a:rPr lang="en-US" sz="32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UIPATH CONTEXT GROUNDING</a:t>
            </a:r>
            <a:endParaRPr lang="en-US" sz="3200">
              <a:solidFill>
                <a:srgbClr val="0000FF"/>
              </a:solidFill>
              <a:latin typeface="Times New Roman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12905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56680" y="698274"/>
            <a:ext cx="1319272" cy="14106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b="1">
                <a:solidFill>
                  <a:srgbClr val="0052CC"/>
                </a:solidFill>
                <a:latin typeface="+mj-lt"/>
                <a:ea typeface="+mj-ea"/>
                <a:cs typeface="Times New Roman" panose="02020603050405020304" pitchFamily="18" charset="0"/>
              </a:rPr>
              <a:t>1. Context Grounding</a:t>
            </a:r>
            <a:endParaRPr lang="en-US" sz="110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18569" y="896596"/>
            <a:ext cx="4842419" cy="12396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zh-TW" altLang="en-US" sz="110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情境是一種關鍵機制，用來限制 </a:t>
            </a:r>
            <a:r>
              <a:rPr lang="en-US" altLang="zh-TW" sz="110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LLM </a:t>
            </a:r>
            <a:r>
              <a:rPr lang="zh-TW" altLang="en-US" sz="110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的回應範圍，強制 </a:t>
            </a:r>
            <a:r>
              <a:rPr lang="en-US" altLang="zh-TW" sz="110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Agent </a:t>
            </a:r>
            <a:r>
              <a:rPr lang="zh-TW" altLang="en-US" sz="110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必須依據使用者期望的、已驗證且正確的資訊進行回覆，而非依賴模型本身的通用知識</a:t>
            </a:r>
            <a:endParaRPr lang="en-US" sz="1100">
              <a:solidFill>
                <a:srgbClr val="333333"/>
              </a:solidFill>
              <a:latin typeface="+mj-lt"/>
              <a:ea typeface="+mj-ea"/>
              <a:cs typeface="Times New Roman" panose="02020603050405020304" pitchFamily="18" charset="0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zh-TW" altLang="en-US" sz="1100">
                <a:solidFill>
                  <a:srgbClr val="0000FF"/>
                </a:solidFill>
                <a:latin typeface="+mj-lt"/>
                <a:ea typeface="+mj-ea"/>
                <a:cs typeface="Times New Roman" panose="02020603050405020304" pitchFamily="18" charset="0"/>
              </a:rPr>
              <a:t>為了提供情境，需要先將文件上傳至 </a:t>
            </a:r>
            <a:r>
              <a:rPr lang="en-US" sz="1100">
                <a:solidFill>
                  <a:srgbClr val="0000FF"/>
                </a:solidFill>
                <a:latin typeface="+mj-lt"/>
                <a:ea typeface="+mj-ea"/>
                <a:cs typeface="Times New Roman" panose="02020603050405020304" pitchFamily="18" charset="0"/>
              </a:rPr>
              <a:t>Orchestrator </a:t>
            </a:r>
            <a:r>
              <a:rPr lang="zh-TW" altLang="en-US" sz="1100">
                <a:solidFill>
                  <a:srgbClr val="0000FF"/>
                </a:solidFill>
                <a:latin typeface="+mj-lt"/>
                <a:ea typeface="+mj-ea"/>
                <a:cs typeface="Times New Roman" panose="02020603050405020304" pitchFamily="18" charset="0"/>
              </a:rPr>
              <a:t>的 </a:t>
            </a:r>
            <a:r>
              <a:rPr lang="en-US" sz="1100">
                <a:solidFill>
                  <a:srgbClr val="0000FF"/>
                </a:solidFill>
                <a:latin typeface="+mj-lt"/>
                <a:ea typeface="+mj-ea"/>
                <a:cs typeface="Times New Roman" panose="02020603050405020304" pitchFamily="18" charset="0"/>
              </a:rPr>
              <a:t>Storage Bucket，</a:t>
            </a:r>
            <a:r>
              <a:rPr lang="zh-TW" altLang="en-US" sz="1100">
                <a:solidFill>
                  <a:srgbClr val="0000FF"/>
                </a:solidFill>
                <a:latin typeface="+mj-lt"/>
                <a:ea typeface="+mj-ea"/>
                <a:cs typeface="Times New Roman" panose="02020603050405020304" pitchFamily="18" charset="0"/>
              </a:rPr>
              <a:t>接著在 </a:t>
            </a:r>
            <a:r>
              <a:rPr lang="en-US" sz="1100">
                <a:solidFill>
                  <a:srgbClr val="0000FF"/>
                </a:solidFill>
                <a:latin typeface="+mj-lt"/>
                <a:ea typeface="+mj-ea"/>
                <a:cs typeface="Times New Roman" panose="02020603050405020304" pitchFamily="18" charset="0"/>
              </a:rPr>
              <a:t>Orchestrator </a:t>
            </a:r>
            <a:r>
              <a:rPr lang="zh-TW" altLang="en-US" sz="1100">
                <a:solidFill>
                  <a:srgbClr val="0000FF"/>
                </a:solidFill>
                <a:latin typeface="+mj-lt"/>
                <a:ea typeface="+mj-ea"/>
                <a:cs typeface="Times New Roman" panose="02020603050405020304" pitchFamily="18" charset="0"/>
              </a:rPr>
              <a:t>中建立一個 </a:t>
            </a:r>
            <a:r>
              <a:rPr lang="en-US" sz="1100">
                <a:solidFill>
                  <a:srgbClr val="0000FF"/>
                </a:solidFill>
                <a:latin typeface="+mj-lt"/>
                <a:ea typeface="+mj-ea"/>
                <a:cs typeface="Times New Roman" panose="02020603050405020304" pitchFamily="18" charset="0"/>
              </a:rPr>
              <a:t>Index（</a:t>
            </a:r>
            <a:r>
              <a:rPr lang="zh-TW" altLang="en-US" sz="1100">
                <a:solidFill>
                  <a:srgbClr val="0000FF"/>
                </a:solidFill>
                <a:latin typeface="+mj-lt"/>
                <a:ea typeface="+mj-ea"/>
                <a:cs typeface="Times New Roman" panose="02020603050405020304" pitchFamily="18" charset="0"/>
              </a:rPr>
              <a:t>索引），並將該 </a:t>
            </a:r>
            <a:r>
              <a:rPr lang="en-US" sz="1100">
                <a:solidFill>
                  <a:srgbClr val="0000FF"/>
                </a:solidFill>
                <a:latin typeface="+mj-lt"/>
                <a:ea typeface="+mj-ea"/>
                <a:cs typeface="Times New Roman" panose="02020603050405020304" pitchFamily="18" charset="0"/>
              </a:rPr>
              <a:t>Index </a:t>
            </a:r>
            <a:r>
              <a:rPr lang="zh-TW" altLang="en-US" sz="1100">
                <a:solidFill>
                  <a:srgbClr val="0000FF"/>
                </a:solidFill>
                <a:latin typeface="+mj-lt"/>
                <a:ea typeface="+mj-ea"/>
                <a:cs typeface="Times New Roman" panose="02020603050405020304" pitchFamily="18" charset="0"/>
              </a:rPr>
              <a:t>與對應的 </a:t>
            </a:r>
            <a:r>
              <a:rPr lang="en-US" sz="1100">
                <a:solidFill>
                  <a:srgbClr val="0000FF"/>
                </a:solidFill>
                <a:latin typeface="+mj-lt"/>
                <a:ea typeface="+mj-ea"/>
                <a:cs typeface="Times New Roman" panose="02020603050405020304" pitchFamily="18" charset="0"/>
              </a:rPr>
              <a:t>Storage Bucket </a:t>
            </a:r>
            <a:r>
              <a:rPr lang="zh-TW" altLang="en-US" sz="1100">
                <a:solidFill>
                  <a:srgbClr val="0000FF"/>
                </a:solidFill>
                <a:latin typeface="+mj-lt"/>
                <a:ea typeface="+mj-ea"/>
                <a:cs typeface="Times New Roman" panose="02020603050405020304" pitchFamily="18" charset="0"/>
              </a:rPr>
              <a:t>進行關聯</a:t>
            </a:r>
            <a:endParaRPr lang="en-US" sz="1100">
              <a:solidFill>
                <a:srgbClr val="0000FF"/>
              </a:solidFill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CD65635-1325-03FC-3210-2239A39F1568}"/>
              </a:ext>
            </a:extLst>
          </p:cNvPr>
          <p:cNvGrpSpPr/>
          <p:nvPr/>
        </p:nvGrpSpPr>
        <p:grpSpPr>
          <a:xfrm>
            <a:off x="308801" y="2353416"/>
            <a:ext cx="4609835" cy="1665456"/>
            <a:chOff x="285254" y="3145852"/>
            <a:chExt cx="4557713" cy="485317"/>
          </a:xfrm>
        </p:grpSpPr>
        <p:sp>
          <p:nvSpPr>
            <p:cNvPr id="6" name="Shape 3"/>
            <p:cNvSpPr/>
            <p:nvPr/>
          </p:nvSpPr>
          <p:spPr>
            <a:xfrm>
              <a:off x="285254" y="3145852"/>
              <a:ext cx="4557713" cy="485317"/>
            </a:xfrm>
            <a:prstGeom prst="rect">
              <a:avLst/>
            </a:prstGeom>
            <a:solidFill>
              <a:srgbClr val="FFFACD"/>
            </a:solidFill>
          </p:spPr>
          <p:txBody>
            <a:bodyPr/>
            <a:lstStyle/>
            <a:p>
              <a:endParaRPr>
                <a:latin typeface="+mj-lt"/>
                <a:ea typeface="+mj-ea"/>
              </a:endParaRPr>
            </a:p>
          </p:txBody>
        </p:sp>
        <p:sp>
          <p:nvSpPr>
            <p:cNvPr id="7" name="Shape 4"/>
            <p:cNvSpPr/>
            <p:nvPr/>
          </p:nvSpPr>
          <p:spPr>
            <a:xfrm>
              <a:off x="308800" y="3145852"/>
              <a:ext cx="45202" cy="485317"/>
            </a:xfrm>
            <a:prstGeom prst="rect">
              <a:avLst/>
            </a:prstGeom>
            <a:solidFill>
              <a:srgbClr val="FA4616"/>
            </a:solidFill>
          </p:spPr>
          <p:txBody>
            <a:bodyPr/>
            <a:lstStyle/>
            <a:p>
              <a:endParaRPr>
                <a:latin typeface="+mj-lt"/>
                <a:ea typeface="+mj-ea"/>
              </a:endParaRPr>
            </a:p>
          </p:txBody>
        </p:sp>
      </p:grpSp>
      <p:sp>
        <p:nvSpPr>
          <p:cNvPr id="8" name="Text 5"/>
          <p:cNvSpPr/>
          <p:nvPr/>
        </p:nvSpPr>
        <p:spPr>
          <a:xfrm>
            <a:off x="384738" y="2353415"/>
            <a:ext cx="4557713" cy="1665456"/>
          </a:xfrm>
          <a:prstGeom prst="rect">
            <a:avLst/>
          </a:prstGeom>
          <a:noFill/>
        </p:spPr>
        <p:txBody>
          <a:bodyPr wrap="square" lIns="102108" tIns="85090" rIns="102108" bIns="8509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b="1">
                <a:solidFill>
                  <a:srgbClr val="000000"/>
                </a:solidFill>
                <a:latin typeface="+mj-lt"/>
                <a:ea typeface="+mj-ea"/>
                <a:cs typeface="Times New Roman" panose="02020603050405020304" pitchFamily="18" charset="0"/>
              </a:rPr>
              <a:t>機制說明：</a:t>
            </a:r>
            <a:r>
              <a:rPr lang="zh-TW" altLang="en-US" sz="1100">
                <a:solidFill>
                  <a:srgbClr val="000000"/>
                </a:solidFill>
                <a:latin typeface="+mj-lt"/>
                <a:ea typeface="+mj-ea"/>
                <a:cs typeface="Times New Roman" panose="02020603050405020304" pitchFamily="18" charset="0"/>
              </a:rPr>
              <a:t>使用 向量資料庫（</a:t>
            </a:r>
            <a:r>
              <a:rPr lang="en-US" altLang="zh-TW" sz="1100">
                <a:solidFill>
                  <a:srgbClr val="000000"/>
                </a:solidFill>
                <a:latin typeface="+mj-lt"/>
                <a:ea typeface="+mj-ea"/>
                <a:cs typeface="Times New Roman" panose="02020603050405020304" pitchFamily="18" charset="0"/>
              </a:rPr>
              <a:t>Vector Databases</a:t>
            </a:r>
            <a:r>
              <a:rPr lang="zh-TW" altLang="en-US" sz="1100">
                <a:solidFill>
                  <a:srgbClr val="000000"/>
                </a:solidFill>
                <a:latin typeface="+mj-lt"/>
                <a:ea typeface="+mj-ea"/>
                <a:cs typeface="Times New Roman" panose="02020603050405020304" pitchFamily="18" charset="0"/>
              </a:rPr>
              <a:t>） 來儲存非結構化資料，並轉換為數值化的向量表示（</a:t>
            </a:r>
            <a:r>
              <a:rPr lang="en-US" altLang="zh-TW" sz="1100">
                <a:solidFill>
                  <a:srgbClr val="000000"/>
                </a:solidFill>
                <a:latin typeface="+mj-lt"/>
                <a:ea typeface="+mj-ea"/>
                <a:cs typeface="Times New Roman" panose="02020603050405020304" pitchFamily="18" charset="0"/>
              </a:rPr>
              <a:t>Vector</a:t>
            </a:r>
            <a:r>
              <a:rPr lang="zh-TW" altLang="en-US" sz="1100">
                <a:solidFill>
                  <a:srgbClr val="000000"/>
                </a:solidFill>
                <a:latin typeface="+mj-lt"/>
                <a:ea typeface="+mj-ea"/>
                <a:cs typeface="Times New Roman" panose="02020603050405020304" pitchFamily="18" charset="0"/>
              </a:rPr>
              <a:t>）。</a:t>
            </a:r>
          </a:p>
          <a:p>
            <a:pPr>
              <a:lnSpc>
                <a:spcPct val="150000"/>
              </a:lnSpc>
            </a:pPr>
            <a:r>
              <a:rPr lang="en-US" altLang="zh-TW" sz="1100">
                <a:solidFill>
                  <a:srgbClr val="000000"/>
                </a:solidFill>
                <a:latin typeface="+mj-lt"/>
                <a:ea typeface="+mj-ea"/>
                <a:cs typeface="Times New Roman" panose="02020603050405020304" pitchFamily="18" charset="0"/>
              </a:rPr>
              <a:t>Agent </a:t>
            </a:r>
            <a:r>
              <a:rPr lang="zh-TW" altLang="en-US" sz="1100">
                <a:solidFill>
                  <a:srgbClr val="000000"/>
                </a:solidFill>
                <a:latin typeface="+mj-lt"/>
                <a:ea typeface="+mj-ea"/>
                <a:cs typeface="Times New Roman" panose="02020603050405020304" pitchFamily="18" charset="0"/>
              </a:rPr>
              <a:t>會在由上傳至 </a:t>
            </a:r>
            <a:r>
              <a:rPr lang="en-US" altLang="zh-TW" sz="1100">
                <a:solidFill>
                  <a:srgbClr val="000000"/>
                </a:solidFill>
                <a:latin typeface="+mj-lt"/>
                <a:ea typeface="+mj-ea"/>
                <a:cs typeface="Times New Roman" panose="02020603050405020304" pitchFamily="18" charset="0"/>
              </a:rPr>
              <a:t>Storage Bucket </a:t>
            </a:r>
            <a:r>
              <a:rPr lang="zh-TW" altLang="en-US" sz="1100">
                <a:solidFill>
                  <a:srgbClr val="000000"/>
                </a:solidFill>
                <a:latin typeface="+mj-lt"/>
                <a:ea typeface="+mj-ea"/>
                <a:cs typeface="Times New Roman" panose="02020603050405020304" pitchFamily="18" charset="0"/>
              </a:rPr>
              <a:t>的文件所建立的索引上執行 語意搜尋（</a:t>
            </a:r>
            <a:r>
              <a:rPr lang="en-US" altLang="zh-TW" sz="1100">
                <a:solidFill>
                  <a:srgbClr val="000000"/>
                </a:solidFill>
                <a:latin typeface="+mj-lt"/>
                <a:ea typeface="+mj-ea"/>
                <a:cs typeface="Times New Roman" panose="02020603050405020304" pitchFamily="18" charset="0"/>
              </a:rPr>
              <a:t>Semantic Search</a:t>
            </a:r>
            <a:r>
              <a:rPr lang="zh-TW" altLang="en-US" sz="1100">
                <a:solidFill>
                  <a:srgbClr val="000000"/>
                </a:solidFill>
                <a:latin typeface="+mj-lt"/>
                <a:ea typeface="+mj-ea"/>
                <a:cs typeface="Times New Roman" panose="02020603050405020304" pitchFamily="18" charset="0"/>
              </a:rPr>
              <a:t>）。</a:t>
            </a:r>
          </a:p>
          <a:p>
            <a:pPr>
              <a:lnSpc>
                <a:spcPct val="150000"/>
              </a:lnSpc>
            </a:pPr>
            <a:r>
              <a:rPr lang="zh-TW" altLang="en-US" sz="1100">
                <a:solidFill>
                  <a:srgbClr val="000000"/>
                </a:solidFill>
                <a:latin typeface="+mj-lt"/>
                <a:ea typeface="+mj-ea"/>
                <a:cs typeface="Times New Roman" panose="02020603050405020304" pitchFamily="18" charset="0"/>
              </a:rPr>
              <a:t>這些文件會先被轉換為 </a:t>
            </a:r>
            <a:r>
              <a:rPr lang="en-US" altLang="zh-TW" sz="1100">
                <a:solidFill>
                  <a:srgbClr val="000000"/>
                </a:solidFill>
                <a:latin typeface="+mj-lt"/>
                <a:ea typeface="+mj-ea"/>
                <a:cs typeface="Times New Roman" panose="02020603050405020304" pitchFamily="18" charset="0"/>
              </a:rPr>
              <a:t>Embedding</a:t>
            </a:r>
            <a:r>
              <a:rPr lang="zh-TW" altLang="en-US" sz="1100">
                <a:solidFill>
                  <a:srgbClr val="000000"/>
                </a:solidFill>
                <a:latin typeface="+mj-lt"/>
                <a:ea typeface="+mj-ea"/>
                <a:cs typeface="Times New Roman" panose="02020603050405020304" pitchFamily="18" charset="0"/>
              </a:rPr>
              <a:t>，並儲存在向量資料庫中，使 </a:t>
            </a:r>
            <a:r>
              <a:rPr lang="en-US" altLang="zh-TW" sz="1100">
                <a:solidFill>
                  <a:srgbClr val="000000"/>
                </a:solidFill>
                <a:latin typeface="+mj-lt"/>
                <a:ea typeface="+mj-ea"/>
                <a:cs typeface="Times New Roman" panose="02020603050405020304" pitchFamily="18" charset="0"/>
              </a:rPr>
              <a:t>Autopilot </a:t>
            </a:r>
            <a:r>
              <a:rPr lang="zh-TW" altLang="en-US" sz="1100">
                <a:solidFill>
                  <a:srgbClr val="000000"/>
                </a:solidFill>
                <a:latin typeface="+mj-lt"/>
                <a:ea typeface="+mj-ea"/>
                <a:cs typeface="Times New Roman" panose="02020603050405020304" pitchFamily="18" charset="0"/>
              </a:rPr>
              <a:t>能夠進行語意層級的搜尋與理解。</a:t>
            </a:r>
            <a:endParaRPr lang="en-US" sz="1100">
              <a:solidFill>
                <a:srgbClr val="000000"/>
              </a:solidFill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1" name="Text 0">
            <a:extLst>
              <a:ext uri="{FF2B5EF4-FFF2-40B4-BE49-F238E27FC236}">
                <a16:creationId xmlns:a16="http://schemas.microsoft.com/office/drawing/2014/main" id="{174544F0-A4EE-B22E-6D12-EB1FD38C80E7}"/>
              </a:ext>
            </a:extLst>
          </p:cNvPr>
          <p:cNvSpPr/>
          <p:nvPr/>
        </p:nvSpPr>
        <p:spPr>
          <a:xfrm>
            <a:off x="2330242" y="168717"/>
            <a:ext cx="4557713" cy="2949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000" b="1">
                <a:solidFill>
                  <a:srgbClr val="000000"/>
                </a:solidFill>
                <a:latin typeface="+mj-lt"/>
                <a:ea typeface="+mj-ea"/>
                <a:cs typeface="Times New Roman" panose="02020603050405020304" pitchFamily="18" charset="0"/>
              </a:rPr>
              <a:t>CONTEXT GROUNDING (1/4)</a:t>
            </a:r>
            <a:endParaRPr lang="en-US" sz="200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5" name="Text 1">
            <a:extLst>
              <a:ext uri="{FF2B5EF4-FFF2-40B4-BE49-F238E27FC236}">
                <a16:creationId xmlns:a16="http://schemas.microsoft.com/office/drawing/2014/main" id="{29B37A6D-249F-788F-05EA-DFB60CD9471B}"/>
              </a:ext>
            </a:extLst>
          </p:cNvPr>
          <p:cNvSpPr/>
          <p:nvPr/>
        </p:nvSpPr>
        <p:spPr>
          <a:xfrm>
            <a:off x="344408" y="4235993"/>
            <a:ext cx="4609835" cy="47795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zh-TW" altLang="en-US" sz="110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目前 </a:t>
            </a:r>
            <a:r>
              <a:rPr lang="en-US" sz="1100" b="1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Orchestrator</a:t>
            </a:r>
            <a:r>
              <a:rPr lang="en-US" sz="110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 </a:t>
            </a:r>
            <a:r>
              <a:rPr lang="zh-TW" altLang="en-US" sz="110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已支援 </a:t>
            </a:r>
            <a:r>
              <a:rPr lang="en-US" sz="1100" b="1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Context Grounding</a:t>
            </a:r>
            <a:r>
              <a:rPr lang="en-US" sz="110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，</a:t>
            </a:r>
            <a:r>
              <a:rPr lang="zh-TW" altLang="en-US" sz="110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並呈現在各資料夾的 </a:t>
            </a:r>
            <a:r>
              <a:rPr lang="en-US" sz="1100" b="1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Index</a:t>
            </a:r>
            <a:r>
              <a:rPr lang="en-US" sz="110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 </a:t>
            </a:r>
            <a:r>
              <a:rPr lang="zh-TW" altLang="en-US" sz="1100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項目中</a:t>
            </a:r>
            <a:endParaRPr lang="en-US" sz="110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ABF2AE51-9ADA-594C-1E18-B416E4B1106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1486" y="3269257"/>
            <a:ext cx="3428106" cy="15527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F52A2E-9B60-4FCC-A273-A0DEAFDD6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932" y="672136"/>
            <a:ext cx="4023709" cy="25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66774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AC7003A-E5EF-D300-20A2-7EA4B6E9422D}"/>
              </a:ext>
            </a:extLst>
          </p:cNvPr>
          <p:cNvSpPr/>
          <p:nvPr/>
        </p:nvSpPr>
        <p:spPr>
          <a:xfrm>
            <a:off x="2330242" y="168717"/>
            <a:ext cx="4557713" cy="2949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000" b="1">
                <a:solidFill>
                  <a:srgbClr val="000000"/>
                </a:solidFill>
                <a:latin typeface="+mj-lt"/>
                <a:ea typeface="+mj-ea"/>
                <a:cs typeface="Times New Roman" panose="02020603050405020304" pitchFamily="18" charset="0"/>
              </a:rPr>
              <a:t>CONTEXT GROUNDING (2/4)</a:t>
            </a:r>
            <a:endParaRPr lang="en-US" sz="200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1381B665-B5FA-F669-A449-A62C62F6A6FB}"/>
              </a:ext>
            </a:extLst>
          </p:cNvPr>
          <p:cNvSpPr/>
          <p:nvPr/>
        </p:nvSpPr>
        <p:spPr>
          <a:xfrm>
            <a:off x="378077" y="585945"/>
            <a:ext cx="8763954" cy="7349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zh-CN" altLang="en-US" sz="1100" b="1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在 </a:t>
            </a:r>
            <a:r>
              <a:rPr lang="en-US" altLang="zh-CN" sz="1100" b="1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UiPath </a:t>
            </a:r>
            <a:r>
              <a:rPr lang="zh-CN" altLang="en-US" sz="1100" b="1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中設定 </a:t>
            </a:r>
            <a:r>
              <a:rPr lang="en-US" sz="1100" b="1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Context Grounding </a:t>
            </a:r>
            <a:r>
              <a:rPr lang="zh-CN" altLang="en-US" sz="1100" b="1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的方式</a:t>
            </a:r>
            <a:r>
              <a:rPr lang="en-US" sz="1100" b="1">
                <a:solidFill>
                  <a:srgbClr val="333333"/>
                </a:solidFill>
                <a:latin typeface="+mj-lt"/>
                <a:ea typeface="+mj-ea"/>
                <a:cs typeface="Times New Roman" panose="02020603050405020304" pitchFamily="18" charset="0"/>
              </a:rPr>
              <a:t>:</a:t>
            </a: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100" b="1">
                <a:highlight>
                  <a:srgbClr val="FFFF00"/>
                </a:highlight>
                <a:latin typeface="+mj-lt"/>
                <a:ea typeface="+mj-ea"/>
                <a:cs typeface="Times New Roman" panose="02020603050405020304" pitchFamily="18" charset="0"/>
              </a:rPr>
              <a:t>文件儲存</a:t>
            </a:r>
            <a:r>
              <a:rPr lang="vi-VN" sz="1100" b="1">
                <a:highlight>
                  <a:srgbClr val="FFFF00"/>
                </a:highlight>
                <a:latin typeface="+mj-lt"/>
                <a:ea typeface="+mj-ea"/>
                <a:cs typeface="Times New Roman" panose="02020603050405020304" pitchFamily="18" charset="0"/>
              </a:rPr>
              <a:t>:</a:t>
            </a:r>
            <a:r>
              <a:rPr lang="vi-VN" sz="1100" b="1">
                <a:latin typeface="+mj-lt"/>
                <a:ea typeface="+mj-ea"/>
                <a:cs typeface="Times New Roman" panose="02020603050405020304" pitchFamily="18" charset="0"/>
              </a:rPr>
              <a:t> </a:t>
            </a:r>
            <a:r>
              <a:rPr lang="zh-CN" altLang="en-US" sz="1100" b="1">
                <a:latin typeface="+mj-lt"/>
                <a:ea typeface="+mj-ea"/>
                <a:cs typeface="Times New Roman" panose="02020603050405020304" pitchFamily="18" charset="0"/>
              </a:rPr>
              <a:t>將來源文件（例如：包含資訊的 </a:t>
            </a:r>
            <a:r>
              <a:rPr lang="en-US" altLang="zh-CN" sz="1100" b="1">
                <a:latin typeface="+mj-lt"/>
                <a:ea typeface="+mj-ea"/>
                <a:cs typeface="Times New Roman" panose="02020603050405020304" pitchFamily="18" charset="0"/>
              </a:rPr>
              <a:t>PDF </a:t>
            </a:r>
            <a:r>
              <a:rPr lang="zh-CN" altLang="en-US" sz="1100" b="1">
                <a:latin typeface="+mj-lt"/>
                <a:ea typeface="+mj-ea"/>
                <a:cs typeface="Times New Roman" panose="02020603050405020304" pitchFamily="18" charset="0"/>
              </a:rPr>
              <a:t>檔）上傳至 </a:t>
            </a:r>
            <a:r>
              <a:rPr lang="vi-VN" sz="1100">
                <a:latin typeface="+mj-lt"/>
                <a:ea typeface="+mj-ea"/>
                <a:cs typeface="Times New Roman" panose="02020603050405020304" pitchFamily="18" charset="0"/>
              </a:rPr>
              <a:t>Orchestrator </a:t>
            </a:r>
            <a:r>
              <a:rPr lang="zh-CN" altLang="en-US" sz="1100">
                <a:latin typeface="+mj-lt"/>
                <a:ea typeface="+mj-ea"/>
                <a:cs typeface="Times New Roman" panose="02020603050405020304" pitchFamily="18" charset="0"/>
              </a:rPr>
              <a:t>的 </a:t>
            </a:r>
            <a:r>
              <a:rPr lang="vi-VN" sz="1100" b="1">
                <a:solidFill>
                  <a:srgbClr val="0000FF"/>
                </a:solidFill>
                <a:latin typeface="+mj-lt"/>
                <a:ea typeface="+mj-ea"/>
                <a:cs typeface="Times New Roman" panose="02020603050405020304" pitchFamily="18" charset="0"/>
              </a:rPr>
              <a:t>Storage Bucket</a:t>
            </a:r>
            <a:r>
              <a:rPr lang="zh-CN" altLang="en-US" sz="1100" b="1">
                <a:solidFill>
                  <a:srgbClr val="0000FF"/>
                </a:solidFill>
                <a:latin typeface="+mj-lt"/>
                <a:ea typeface="+mj-ea"/>
                <a:cs typeface="Times New Roman" panose="02020603050405020304" pitchFamily="18" charset="0"/>
              </a:rPr>
              <a:t>。</a:t>
            </a:r>
            <a:r>
              <a:rPr lang="vi-VN" sz="1100" b="1">
                <a:solidFill>
                  <a:srgbClr val="0000FF"/>
                </a:solidFill>
                <a:latin typeface="+mj-lt"/>
                <a:ea typeface="+mj-ea"/>
                <a:cs typeface="Times New Roman" panose="02020603050405020304" pitchFamily="18" charset="0"/>
              </a:rPr>
              <a:t>Storage Bucket </a:t>
            </a:r>
            <a:r>
              <a:rPr lang="zh-CN" altLang="en-US" sz="1100" b="1">
                <a:solidFill>
                  <a:srgbClr val="0000FF"/>
                </a:solidFill>
                <a:latin typeface="+mj-lt"/>
                <a:ea typeface="+mj-ea"/>
                <a:cs typeface="Times New Roman" panose="02020603050405020304" pitchFamily="18" charset="0"/>
              </a:rPr>
              <a:t>是</a:t>
            </a:r>
            <a:r>
              <a:rPr lang="vi-VN" sz="1100">
                <a:latin typeface="+mj-lt"/>
                <a:ea typeface="+mj-ea"/>
                <a:cs typeface="Times New Roman" panose="02020603050405020304" pitchFamily="18" charset="0"/>
              </a:rPr>
              <a:t>LLM/Autopilot </a:t>
            </a:r>
            <a:r>
              <a:rPr lang="zh-CN" altLang="en-US" sz="1100">
                <a:latin typeface="+mj-lt"/>
                <a:ea typeface="+mj-ea"/>
                <a:cs typeface="Times New Roman" panose="02020603050405020304" pitchFamily="18" charset="0"/>
              </a:rPr>
              <a:t>代理可用來參照文件的儲存位置</a:t>
            </a:r>
            <a:endParaRPr lang="vi-VN" sz="110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E62A9-70F9-B73C-0D4E-75545472B3F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65749" y="1560203"/>
            <a:ext cx="2750145" cy="1331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B99D49-8EEE-23A9-4704-EA2F3E2AE3AE}"/>
              </a:ext>
            </a:extLst>
          </p:cNvPr>
          <p:cNvSpPr txBox="1"/>
          <p:nvPr/>
        </p:nvSpPr>
        <p:spPr>
          <a:xfrm>
            <a:off x="539857" y="3009035"/>
            <a:ext cx="34676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+mj-lt"/>
                <a:ea typeface="+mj-ea"/>
                <a:cs typeface="Times New Roman" panose="02020603050405020304" pitchFamily="18" charset="0"/>
              </a:rPr>
              <a:t>在 </a:t>
            </a:r>
            <a:r>
              <a:rPr lang="en-US" sz="1000">
                <a:latin typeface="+mj-lt"/>
                <a:ea typeface="+mj-ea"/>
                <a:cs typeface="Times New Roman" panose="02020603050405020304" pitchFamily="18" charset="0"/>
              </a:rPr>
              <a:t>Orchestrator </a:t>
            </a:r>
            <a:r>
              <a:rPr lang="zh-CN" altLang="en-US" sz="1000">
                <a:latin typeface="+mj-lt"/>
                <a:ea typeface="+mj-ea"/>
                <a:cs typeface="Times New Roman" panose="02020603050405020304" pitchFamily="18" charset="0"/>
              </a:rPr>
              <a:t>流程的莫個流程資料夾中</a:t>
            </a:r>
            <a:r>
              <a:rPr lang="en-US" sz="1000">
                <a:latin typeface="+mj-lt"/>
                <a:ea typeface="+mj-ea"/>
                <a:cs typeface="Times New Roman" panose="02020603050405020304" pitchFamily="18" charset="0"/>
              </a:rPr>
              <a:t>, </a:t>
            </a:r>
            <a:r>
              <a:rPr lang="zh-CN" altLang="en-US" sz="1000">
                <a:latin typeface="+mj-lt"/>
                <a:ea typeface="+mj-ea"/>
                <a:cs typeface="Times New Roman" panose="02020603050405020304" pitchFamily="18" charset="0"/>
              </a:rPr>
              <a:t>選擇</a:t>
            </a:r>
            <a:r>
              <a:rPr lang="en-US" sz="1000">
                <a:latin typeface="+mj-lt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000" b="1">
                <a:latin typeface="+mj-lt"/>
                <a:ea typeface="+mj-ea"/>
                <a:cs typeface="Times New Roman" panose="02020603050405020304" pitchFamily="18" charset="0"/>
              </a:rPr>
              <a:t>Storage Bucket </a:t>
            </a:r>
            <a:r>
              <a:rPr lang="en-US" sz="1000"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1000" b="1"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Add storage buckage </a:t>
            </a:r>
            <a:r>
              <a:rPr lang="en-US" sz="1000"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1000" b="1"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Create a new storage buckage</a:t>
            </a:r>
            <a:endParaRPr lang="en-US" sz="1000" b="1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4FFC5B-0BE1-A896-C92F-5F523126F49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3273" y="1569814"/>
            <a:ext cx="1724955" cy="1359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741402-4138-CC93-1725-1F2D6958228C}"/>
              </a:ext>
            </a:extLst>
          </p:cNvPr>
          <p:cNvSpPr txBox="1"/>
          <p:nvPr/>
        </p:nvSpPr>
        <p:spPr>
          <a:xfrm>
            <a:off x="5339591" y="3059034"/>
            <a:ext cx="25251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+mj-lt"/>
                <a:ea typeface="+mj-ea"/>
                <a:cs typeface="Times New Roman" panose="02020603050405020304" pitchFamily="18" charset="0"/>
              </a:rPr>
              <a:t>為 </a:t>
            </a:r>
            <a:r>
              <a:rPr lang="en-US" sz="1000" b="1">
                <a:latin typeface="+mj-lt"/>
                <a:ea typeface="+mj-ea"/>
                <a:cs typeface="Times New Roman" panose="02020603050405020304" pitchFamily="18" charset="0"/>
              </a:rPr>
              <a:t>Storage buckage </a:t>
            </a:r>
            <a:r>
              <a:rPr lang="zh-CN" altLang="en-US" sz="1000" b="1">
                <a:latin typeface="+mj-lt"/>
                <a:ea typeface="+mj-ea"/>
                <a:cs typeface="Times New Roman" panose="02020603050405020304" pitchFamily="18" charset="0"/>
              </a:rPr>
              <a:t>命名</a:t>
            </a:r>
            <a:r>
              <a:rPr lang="en-US" sz="1000"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zh-CN" altLang="en-US" sz="1000"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選擇</a:t>
            </a:r>
            <a:r>
              <a:rPr lang="en-US" sz="1000"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000" b="1"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Add</a:t>
            </a:r>
            <a:endParaRPr lang="en-US" sz="1000" b="1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B52739-0367-CCA4-52BB-78C5F031BE1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9591" y="3472185"/>
            <a:ext cx="2454812" cy="1239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EB10E54-E1EB-2A45-A942-16731BD6645B}"/>
              </a:ext>
            </a:extLst>
          </p:cNvPr>
          <p:cNvSpPr txBox="1"/>
          <p:nvPr/>
        </p:nvSpPr>
        <p:spPr>
          <a:xfrm>
            <a:off x="5339591" y="4833646"/>
            <a:ext cx="25251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>
                <a:highlight>
                  <a:srgbClr val="FFFF00"/>
                </a:highlight>
                <a:latin typeface="+mj-lt"/>
                <a:ea typeface="+mj-ea"/>
                <a:cs typeface="Times New Roman" panose="02020603050405020304" pitchFamily="18" charset="0"/>
              </a:rPr>
              <a:t>選擇剛建立的 </a:t>
            </a:r>
            <a:r>
              <a:rPr lang="en-US" sz="1000" b="1">
                <a:highlight>
                  <a:srgbClr val="FFFF00"/>
                </a:highlight>
                <a:latin typeface="+mj-lt"/>
                <a:ea typeface="+mj-ea"/>
                <a:cs typeface="Times New Roman" panose="02020603050405020304" pitchFamily="18" charset="0"/>
              </a:rPr>
              <a:t>Storage buckage</a:t>
            </a:r>
            <a:endParaRPr lang="en-US" sz="1000">
              <a:highlight>
                <a:srgbClr val="FFFF00"/>
              </a:highlight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6DB94EB-4586-5375-ED75-998956E7B7BD}"/>
              </a:ext>
            </a:extLst>
          </p:cNvPr>
          <p:cNvSpPr/>
          <p:nvPr/>
        </p:nvSpPr>
        <p:spPr>
          <a:xfrm>
            <a:off x="4286858" y="2196108"/>
            <a:ext cx="436099" cy="1828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6" name="Arrow: Curved Left 15">
            <a:extLst>
              <a:ext uri="{FF2B5EF4-FFF2-40B4-BE49-F238E27FC236}">
                <a16:creationId xmlns:a16="http://schemas.microsoft.com/office/drawing/2014/main" id="{F5B5AED5-C371-5873-CD53-5E1CE13E945E}"/>
              </a:ext>
            </a:extLst>
          </p:cNvPr>
          <p:cNvSpPr/>
          <p:nvPr/>
        </p:nvSpPr>
        <p:spPr>
          <a:xfrm>
            <a:off x="8080522" y="2226152"/>
            <a:ext cx="386862" cy="163449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AFE4F5C-0288-D49E-4112-C6F5B0FE94C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27" y="3526080"/>
            <a:ext cx="2750145" cy="1086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D70097B-F68C-B902-4E8B-73A13FBCB0AD}"/>
              </a:ext>
            </a:extLst>
          </p:cNvPr>
          <p:cNvSpPr txBox="1"/>
          <p:nvPr/>
        </p:nvSpPr>
        <p:spPr>
          <a:xfrm>
            <a:off x="450844" y="4698888"/>
            <a:ext cx="3951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latin typeface="+mj-lt"/>
                <a:ea typeface="+mj-ea"/>
                <a:cs typeface="Times New Roman" panose="02020603050405020304" pitchFamily="18" charset="0"/>
              </a:rPr>
              <a:t>選擇剛建立的</a:t>
            </a:r>
            <a:r>
              <a:rPr lang="en-US" sz="1000">
                <a:latin typeface="+mj-lt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1000" b="1">
                <a:latin typeface="+mj-lt"/>
                <a:ea typeface="+mj-ea"/>
                <a:cs typeface="Times New Roman" panose="02020603050405020304" pitchFamily="18" charset="0"/>
              </a:rPr>
              <a:t>Storage Bucket </a:t>
            </a:r>
            <a:r>
              <a:rPr lang="en-US" sz="1000"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zh-CN" altLang="en-US" sz="1000"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選擇 </a:t>
            </a:r>
            <a:r>
              <a:rPr lang="en-US" sz="1000" b="1"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Upload files </a:t>
            </a:r>
            <a:r>
              <a:rPr lang="zh-CN" altLang="en-US" sz="1000" b="1"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上傳包含背景資訊的資料檔</a:t>
            </a:r>
            <a:r>
              <a:rPr lang="en-US" sz="1000"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 (</a:t>
            </a:r>
            <a:r>
              <a:rPr lang="en-US" sz="1000" i="1"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SOP, policy, </a:t>
            </a:r>
            <a:r>
              <a:rPr lang="zh-CN" altLang="en-US" sz="1000" i="1"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工作說明等）</a:t>
            </a:r>
            <a:r>
              <a:rPr lang="en-US" sz="1000"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1000" b="1"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Upload</a:t>
            </a:r>
            <a:endParaRPr lang="en-US" sz="1000" b="1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0FC534F-21B4-7DAF-9563-32883D0FD923}"/>
              </a:ext>
            </a:extLst>
          </p:cNvPr>
          <p:cNvSpPr/>
          <p:nvPr/>
        </p:nvSpPr>
        <p:spPr>
          <a:xfrm rot="10800000">
            <a:off x="4286858" y="3960204"/>
            <a:ext cx="436099" cy="1828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67793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98115C2-0950-F8BD-5836-5694662B14DF}"/>
              </a:ext>
            </a:extLst>
          </p:cNvPr>
          <p:cNvSpPr/>
          <p:nvPr/>
        </p:nvSpPr>
        <p:spPr>
          <a:xfrm>
            <a:off x="2293143" y="145924"/>
            <a:ext cx="4557713" cy="2949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000" b="1">
                <a:solidFill>
                  <a:srgbClr val="000000"/>
                </a:solidFill>
                <a:latin typeface="+mj-lt"/>
                <a:ea typeface="+mj-ea"/>
                <a:cs typeface="Times New Roman" panose="02020603050405020304" pitchFamily="18" charset="0"/>
              </a:rPr>
              <a:t>CONTEXT GROUNDING (3/4)</a:t>
            </a:r>
            <a:endParaRPr lang="en-US" sz="200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DB838F-E447-5FD0-4D1E-2029CE50D51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557" y="1093471"/>
            <a:ext cx="2497015" cy="1768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3B1969-7B71-A1F6-DF66-43F762914B88}"/>
              </a:ext>
            </a:extLst>
          </p:cNvPr>
          <p:cNvSpPr txBox="1"/>
          <p:nvPr/>
        </p:nvSpPr>
        <p:spPr>
          <a:xfrm>
            <a:off x="194557" y="3191013"/>
            <a:ext cx="2558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>
                <a:latin typeface="+mj-lt"/>
                <a:ea typeface="+mj-ea"/>
                <a:cs typeface="Times New Roman" panose="02020603050405020304" pitchFamily="18" charset="0"/>
              </a:rPr>
              <a:t>在 </a:t>
            </a:r>
            <a:r>
              <a:rPr lang="en-US" sz="1000">
                <a:latin typeface="+mj-lt"/>
                <a:ea typeface="+mj-ea"/>
                <a:cs typeface="Times New Roman" panose="02020603050405020304" pitchFamily="18" charset="0"/>
              </a:rPr>
              <a:t>Orchestrator </a:t>
            </a:r>
            <a:r>
              <a:rPr lang="zh-TW" altLang="en-US" sz="1000">
                <a:latin typeface="+mj-lt"/>
                <a:ea typeface="+mj-ea"/>
                <a:cs typeface="Times New Roman" panose="02020603050405020304" pitchFamily="18" charset="0"/>
              </a:rPr>
              <a:t>該資料夾的 </a:t>
            </a:r>
            <a:r>
              <a:rPr lang="en-US" sz="1000" b="1">
                <a:latin typeface="+mj-lt"/>
                <a:ea typeface="+mj-ea"/>
                <a:cs typeface="Times New Roman" panose="02020603050405020304" pitchFamily="18" charset="0"/>
              </a:rPr>
              <a:t>Index</a:t>
            </a:r>
            <a:r>
              <a:rPr lang="en-US" sz="1000">
                <a:latin typeface="+mj-lt"/>
                <a:ea typeface="+mj-ea"/>
                <a:cs typeface="Times New Roman" panose="02020603050405020304" pitchFamily="18" charset="0"/>
              </a:rPr>
              <a:t> </a:t>
            </a:r>
            <a:r>
              <a:rPr lang="zh-TW" altLang="en-US" sz="1000">
                <a:latin typeface="+mj-lt"/>
                <a:ea typeface="+mj-ea"/>
                <a:cs typeface="Times New Roman" panose="02020603050405020304" pitchFamily="18" charset="0"/>
              </a:rPr>
              <a:t>項目中</a:t>
            </a:r>
            <a:r>
              <a:rPr lang="en-US" sz="1000" b="1">
                <a:latin typeface="+mj-lt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 Add Index</a:t>
            </a:r>
            <a:endParaRPr lang="en-US" sz="1000" b="1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F52F60-3C6E-E89A-E552-3BD87F6330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1324" y="1015999"/>
            <a:ext cx="2558283" cy="2033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E45013-69B2-1DE9-93FA-01826DF4FD6A}"/>
              </a:ext>
            </a:extLst>
          </p:cNvPr>
          <p:cNvSpPr txBox="1"/>
          <p:nvPr/>
        </p:nvSpPr>
        <p:spPr>
          <a:xfrm>
            <a:off x="3222009" y="3190668"/>
            <a:ext cx="26999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000">
                <a:latin typeface="+mj-lt"/>
                <a:ea typeface="+mj-ea"/>
                <a:cs typeface="Times New Roman" panose="02020603050405020304" pitchFamily="18" charset="0"/>
              </a:rPr>
              <a:t>為</a:t>
            </a:r>
            <a:r>
              <a:rPr lang="en-US" sz="1000">
                <a:latin typeface="+mj-lt"/>
                <a:ea typeface="+mj-ea"/>
                <a:cs typeface="Times New Roman" panose="02020603050405020304" pitchFamily="18" charset="0"/>
              </a:rPr>
              <a:t> Index </a:t>
            </a:r>
            <a:r>
              <a:rPr lang="zh-CN" altLang="en-US" sz="1000">
                <a:latin typeface="+mj-lt"/>
                <a:ea typeface="+mj-ea"/>
                <a:cs typeface="Times New Roman" panose="02020603050405020304" pitchFamily="18" charset="0"/>
              </a:rPr>
              <a:t>命名</a:t>
            </a:r>
            <a:endParaRPr lang="en-US" sz="1000">
              <a:latin typeface="+mj-lt"/>
              <a:ea typeface="+mj-ea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000">
                <a:latin typeface="+mj-lt"/>
                <a:ea typeface="+mj-ea"/>
                <a:cs typeface="Times New Roman" panose="02020603050405020304" pitchFamily="18" charset="0"/>
              </a:rPr>
              <a:t>選擇資料夾類型為 </a:t>
            </a:r>
            <a:r>
              <a:rPr lang="en-US" sz="1000" b="1">
                <a:latin typeface="+mj-lt"/>
                <a:ea typeface="+mj-ea"/>
                <a:cs typeface="Times New Roman" panose="02020603050405020304" pitchFamily="18" charset="0"/>
              </a:rPr>
              <a:t>Storage Buckage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zh-TW" altLang="en-US" sz="1000">
                <a:latin typeface="+mj-lt"/>
                <a:ea typeface="+mj-ea"/>
                <a:cs typeface="Times New Roman" panose="02020603050405020304" pitchFamily="18" charset="0"/>
              </a:rPr>
              <a:t>選擇包含剛建立之 </a:t>
            </a:r>
            <a:r>
              <a:rPr lang="en-US" sz="1000">
                <a:latin typeface="+mj-lt"/>
                <a:ea typeface="+mj-ea"/>
                <a:cs typeface="Times New Roman" panose="02020603050405020304" pitchFamily="18" charset="0"/>
              </a:rPr>
              <a:t>Storage Bucket </a:t>
            </a:r>
            <a:r>
              <a:rPr lang="zh-TW" altLang="en-US" sz="1000">
                <a:latin typeface="+mj-lt"/>
                <a:ea typeface="+mj-ea"/>
                <a:cs typeface="Times New Roman" panose="02020603050405020304" pitchFamily="18" charset="0"/>
              </a:rPr>
              <a:t>的 </a:t>
            </a:r>
            <a:r>
              <a:rPr lang="en-US" sz="1000">
                <a:latin typeface="+mj-lt"/>
                <a:ea typeface="+mj-ea"/>
                <a:cs typeface="Times New Roman" panose="02020603050405020304" pitchFamily="18" charset="0"/>
              </a:rPr>
              <a:t>Orchestrator </a:t>
            </a:r>
            <a:r>
              <a:rPr lang="zh-TW" altLang="en-US" sz="1000">
                <a:latin typeface="+mj-lt"/>
                <a:ea typeface="+mj-ea"/>
                <a:cs typeface="Times New Roman" panose="02020603050405020304" pitchFamily="18" charset="0"/>
              </a:rPr>
              <a:t>資料夾</a:t>
            </a:r>
            <a:endParaRPr lang="en-US" sz="1000">
              <a:latin typeface="+mj-lt"/>
              <a:ea typeface="+mj-ea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000">
                <a:latin typeface="+mj-lt"/>
                <a:ea typeface="+mj-ea"/>
                <a:cs typeface="Times New Roman" panose="02020603050405020304" pitchFamily="18" charset="0"/>
              </a:rPr>
              <a:t>選擇剛建立 </a:t>
            </a:r>
            <a:r>
              <a:rPr lang="en-US" sz="1000">
                <a:latin typeface="+mj-lt"/>
                <a:ea typeface="+mj-ea"/>
                <a:cs typeface="Times New Roman" panose="02020603050405020304" pitchFamily="18" charset="0"/>
              </a:rPr>
              <a:t>Storage Buckage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zh-TW" altLang="en-US" sz="1000">
                <a:latin typeface="+mj-lt"/>
                <a:ea typeface="+mj-ea"/>
                <a:cs typeface="Times New Roman" panose="02020603050405020304" pitchFamily="18" charset="0"/>
              </a:rPr>
              <a:t>選擇包含背景資訊之檔案資料類型（</a:t>
            </a:r>
            <a:r>
              <a:rPr lang="en-US" altLang="zh-TW" sz="1000">
                <a:latin typeface="+mj-lt"/>
                <a:ea typeface="+mj-ea"/>
                <a:cs typeface="Times New Roman" panose="02020603050405020304" pitchFamily="18" charset="0"/>
              </a:rPr>
              <a:t>.docx</a:t>
            </a:r>
            <a:r>
              <a:rPr lang="zh-TW" altLang="en-US" sz="1000">
                <a:latin typeface="+mj-lt"/>
                <a:ea typeface="+mj-ea"/>
                <a:cs typeface="Times New Roman" panose="02020603050405020304" pitchFamily="18" charset="0"/>
              </a:rPr>
              <a:t>、</a:t>
            </a:r>
            <a:r>
              <a:rPr lang="en-US" altLang="zh-TW" sz="1000">
                <a:latin typeface="+mj-lt"/>
                <a:ea typeface="+mj-ea"/>
                <a:cs typeface="Times New Roman" panose="02020603050405020304" pitchFamily="18" charset="0"/>
              </a:rPr>
              <a:t>.xlsx</a:t>
            </a:r>
            <a:r>
              <a:rPr lang="zh-TW" altLang="en-US" sz="1000">
                <a:latin typeface="+mj-lt"/>
                <a:ea typeface="+mj-ea"/>
                <a:cs typeface="Times New Roman" panose="02020603050405020304" pitchFamily="18" charset="0"/>
              </a:rPr>
              <a:t>、</a:t>
            </a:r>
            <a:r>
              <a:rPr lang="en-US" altLang="zh-TW" sz="1000">
                <a:latin typeface="+mj-lt"/>
                <a:ea typeface="+mj-ea"/>
                <a:cs typeface="Times New Roman" panose="02020603050405020304" pitchFamily="18" charset="0"/>
              </a:rPr>
              <a:t>.json</a:t>
            </a:r>
            <a:r>
              <a:rPr lang="zh-TW" altLang="en-US" sz="1000">
                <a:latin typeface="+mj-lt"/>
                <a:ea typeface="+mj-ea"/>
                <a:cs typeface="Times New Roman" panose="02020603050405020304" pitchFamily="18" charset="0"/>
              </a:rPr>
              <a:t>、</a:t>
            </a:r>
            <a:r>
              <a:rPr lang="en-US" altLang="zh-TW" sz="1000">
                <a:latin typeface="+mj-lt"/>
                <a:ea typeface="+mj-ea"/>
                <a:cs typeface="Times New Roman" panose="02020603050405020304" pitchFamily="18" charset="0"/>
              </a:rPr>
              <a:t>.txt</a:t>
            </a:r>
            <a:r>
              <a:rPr lang="zh-TW" altLang="en-US" sz="1000">
                <a:latin typeface="+mj-lt"/>
                <a:ea typeface="+mj-ea"/>
                <a:cs typeface="Times New Roman" panose="02020603050405020304" pitchFamily="18" charset="0"/>
              </a:rPr>
              <a:t>、</a:t>
            </a:r>
            <a:r>
              <a:rPr lang="en-US" altLang="zh-TW" sz="1000">
                <a:latin typeface="+mj-lt"/>
                <a:ea typeface="+mj-ea"/>
                <a:cs typeface="Times New Roman" panose="02020603050405020304" pitchFamily="18" charset="0"/>
              </a:rPr>
              <a:t>.csv</a:t>
            </a:r>
            <a:r>
              <a:rPr lang="zh-TW" altLang="en-US" sz="1000">
                <a:latin typeface="+mj-lt"/>
                <a:ea typeface="+mj-ea"/>
                <a:cs typeface="Times New Roman" panose="02020603050405020304" pitchFamily="18" charset="0"/>
              </a:rPr>
              <a:t>、</a:t>
            </a:r>
            <a:r>
              <a:rPr lang="en-US" altLang="zh-TW" sz="1000">
                <a:latin typeface="+mj-lt"/>
                <a:ea typeface="+mj-ea"/>
                <a:cs typeface="Times New Roman" panose="02020603050405020304" pitchFamily="18" charset="0"/>
              </a:rPr>
              <a:t>.pdf</a:t>
            </a:r>
            <a:r>
              <a:rPr lang="zh-TW" altLang="en-US" sz="1000">
                <a:latin typeface="+mj-lt"/>
                <a:ea typeface="+mj-ea"/>
                <a:cs typeface="Times New Roman" panose="02020603050405020304" pitchFamily="18" charset="0"/>
              </a:rPr>
              <a:t>），或可選擇 </a:t>
            </a:r>
            <a:r>
              <a:rPr lang="en-US" altLang="zh-TW" sz="1000">
                <a:latin typeface="+mj-lt"/>
                <a:ea typeface="+mj-ea"/>
                <a:cs typeface="Times New Roman" panose="02020603050405020304" pitchFamily="18" charset="0"/>
              </a:rPr>
              <a:t>All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zh-TW" altLang="en-US" sz="1000">
                <a:latin typeface="+mj-lt"/>
                <a:ea typeface="+mj-ea"/>
                <a:cs typeface="Times New Roman" panose="02020603050405020304" pitchFamily="18" charset="0"/>
              </a:rPr>
              <a:t>選擇 </a:t>
            </a:r>
            <a:r>
              <a:rPr lang="en-US" altLang="zh-TW" sz="1000" b="1">
                <a:latin typeface="+mj-lt"/>
                <a:ea typeface="+mj-ea"/>
                <a:cs typeface="Times New Roman" panose="02020603050405020304" pitchFamily="18" charset="0"/>
              </a:rPr>
              <a:t>Ingestion</a:t>
            </a:r>
            <a:r>
              <a:rPr lang="zh-TW" altLang="en-US" sz="1000">
                <a:latin typeface="+mj-lt"/>
                <a:ea typeface="+mj-ea"/>
                <a:cs typeface="Times New Roman" panose="02020603050405020304" pitchFamily="18" charset="0"/>
              </a:rPr>
              <a:t>：若文件僅包含文字內容，請選擇 </a:t>
            </a:r>
            <a:r>
              <a:rPr lang="en-US" altLang="zh-TW" sz="1000" b="1">
                <a:latin typeface="+mj-lt"/>
                <a:ea typeface="+mj-ea"/>
                <a:cs typeface="Times New Roman" panose="02020603050405020304" pitchFamily="18" charset="0"/>
              </a:rPr>
              <a:t>Basic</a:t>
            </a:r>
            <a:r>
              <a:rPr lang="zh-TW" altLang="en-US" sz="1000">
                <a:latin typeface="+mj-lt"/>
                <a:ea typeface="+mj-ea"/>
                <a:cs typeface="Times New Roman" panose="02020603050405020304" pitchFamily="18" charset="0"/>
              </a:rPr>
              <a:t>；若同時包含文字與圖片，請選擇 </a:t>
            </a:r>
            <a:r>
              <a:rPr lang="en-US" altLang="zh-TW" sz="1000" b="1">
                <a:latin typeface="+mj-lt"/>
                <a:ea typeface="+mj-ea"/>
                <a:cs typeface="Times New Roman" panose="02020603050405020304" pitchFamily="18" charset="0"/>
              </a:rPr>
              <a:t>Advanced</a:t>
            </a:r>
            <a:endParaRPr lang="en-US" sz="1000" b="1">
              <a:latin typeface="+mj-lt"/>
              <a:ea typeface="+mj-ea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000">
                <a:latin typeface="+mj-lt"/>
                <a:ea typeface="+mj-ea"/>
                <a:cs typeface="Times New Roman" panose="02020603050405020304" pitchFamily="18" charset="0"/>
              </a:rPr>
              <a:t>選擇 </a:t>
            </a:r>
            <a:r>
              <a:rPr lang="en-US" sz="1000" b="1">
                <a:latin typeface="+mj-lt"/>
                <a:ea typeface="+mj-ea"/>
                <a:cs typeface="Times New Roman" panose="02020603050405020304" pitchFamily="18" charset="0"/>
              </a:rPr>
              <a:t>Save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0D1552-9122-EA44-5650-54F68EA7B7D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68747" y="1093471"/>
            <a:ext cx="2944001" cy="1768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4EFDCC-DE43-F892-9947-FA3EEF5522EB}"/>
              </a:ext>
            </a:extLst>
          </p:cNvPr>
          <p:cNvSpPr txBox="1"/>
          <p:nvPr/>
        </p:nvSpPr>
        <p:spPr>
          <a:xfrm>
            <a:off x="6454465" y="3144847"/>
            <a:ext cx="25582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latin typeface="+mj-lt"/>
                <a:ea typeface="+mj-ea"/>
                <a:cs typeface="Times New Roman" panose="02020603050405020304" pitchFamily="18" charset="0"/>
              </a:rPr>
              <a:t>完成建立 </a:t>
            </a:r>
            <a:r>
              <a:rPr lang="en-US" sz="1000" b="1">
                <a:latin typeface="+mj-lt"/>
                <a:ea typeface="+mj-ea"/>
                <a:cs typeface="Times New Roman" panose="02020603050405020304" pitchFamily="18" charset="0"/>
              </a:rPr>
              <a:t>Index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0DA3D5-4C18-E584-1A11-CE1A799EEED3}"/>
              </a:ext>
            </a:extLst>
          </p:cNvPr>
          <p:cNvSpPr txBox="1"/>
          <p:nvPr/>
        </p:nvSpPr>
        <p:spPr>
          <a:xfrm>
            <a:off x="276078" y="512760"/>
            <a:ext cx="8867922" cy="316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TW" sz="1100" b="1">
                <a:highlight>
                  <a:srgbClr val="FFFF00"/>
                </a:highlight>
                <a:latin typeface="+mj-lt"/>
                <a:ea typeface="+mj-ea"/>
                <a:cs typeface="Times New Roman" panose="02020603050405020304" pitchFamily="18" charset="0"/>
              </a:rPr>
              <a:t>2. </a:t>
            </a:r>
            <a:r>
              <a:rPr lang="zh-TW" altLang="en-US" sz="1100" b="1">
                <a:highlight>
                  <a:srgbClr val="FFFF00"/>
                </a:highlight>
                <a:latin typeface="+mj-lt"/>
                <a:ea typeface="+mj-ea"/>
                <a:cs typeface="Times New Roman" panose="02020603050405020304" pitchFamily="18" charset="0"/>
              </a:rPr>
              <a:t>建立 </a:t>
            </a:r>
            <a:r>
              <a:rPr lang="vi-VN" sz="1100" b="1">
                <a:highlight>
                  <a:srgbClr val="FFFF00"/>
                </a:highlight>
                <a:latin typeface="+mj-lt"/>
                <a:ea typeface="+mj-ea"/>
                <a:cs typeface="Times New Roman" panose="02020603050405020304" pitchFamily="18" charset="0"/>
              </a:rPr>
              <a:t>Index（</a:t>
            </a:r>
            <a:r>
              <a:rPr lang="zh-TW" altLang="en-US" sz="1100" b="1">
                <a:highlight>
                  <a:srgbClr val="FFFF00"/>
                </a:highlight>
                <a:latin typeface="+mj-lt"/>
                <a:ea typeface="+mj-ea"/>
                <a:cs typeface="Times New Roman" panose="02020603050405020304" pitchFamily="18" charset="0"/>
              </a:rPr>
              <a:t>索引）</a:t>
            </a:r>
            <a:r>
              <a:rPr lang="zh-TW" altLang="en-US" sz="1100">
                <a:latin typeface="+mj-lt"/>
                <a:ea typeface="+mj-ea"/>
                <a:cs typeface="Times New Roman" panose="02020603050405020304" pitchFamily="18" charset="0"/>
              </a:rPr>
              <a:t>：在 </a:t>
            </a:r>
            <a:r>
              <a:rPr lang="vi-VN" sz="1100">
                <a:latin typeface="+mj-lt"/>
                <a:ea typeface="+mj-ea"/>
                <a:cs typeface="Times New Roman" panose="02020603050405020304" pitchFamily="18" charset="0"/>
              </a:rPr>
              <a:t>Orchestrator </a:t>
            </a:r>
            <a:r>
              <a:rPr lang="zh-TW" altLang="en-US" sz="1100">
                <a:latin typeface="+mj-lt"/>
                <a:ea typeface="+mj-ea"/>
                <a:cs typeface="Times New Roman" panose="02020603050405020304" pitchFamily="18" charset="0"/>
              </a:rPr>
              <a:t>的 </a:t>
            </a:r>
            <a:r>
              <a:rPr lang="vi-VN" sz="1100">
                <a:latin typeface="+mj-lt"/>
                <a:ea typeface="+mj-ea"/>
                <a:cs typeface="Times New Roman" panose="02020603050405020304" pitchFamily="18" charset="0"/>
              </a:rPr>
              <a:t>Index </a:t>
            </a:r>
            <a:r>
              <a:rPr lang="zh-TW" altLang="en-US" sz="1100">
                <a:latin typeface="+mj-lt"/>
                <a:ea typeface="+mj-ea"/>
                <a:cs typeface="Times New Roman" panose="02020603050405020304" pitchFamily="18" charset="0"/>
              </a:rPr>
              <a:t>區域中建立一個新的 </a:t>
            </a:r>
            <a:r>
              <a:rPr lang="vi-VN" sz="1100">
                <a:latin typeface="+mj-lt"/>
                <a:ea typeface="+mj-ea"/>
                <a:cs typeface="Times New Roman" panose="02020603050405020304" pitchFamily="18" charset="0"/>
              </a:rPr>
              <a:t>Index。</a:t>
            </a:r>
            <a:r>
              <a:rPr lang="zh-TW" altLang="en-US" sz="1100">
                <a:latin typeface="+mj-lt"/>
                <a:ea typeface="+mj-ea"/>
                <a:cs typeface="Times New Roman" panose="02020603050405020304" pitchFamily="18" charset="0"/>
              </a:rPr>
              <a:t>該 </a:t>
            </a:r>
            <a:r>
              <a:rPr lang="vi-VN" sz="1100">
                <a:latin typeface="+mj-lt"/>
                <a:ea typeface="+mj-ea"/>
                <a:cs typeface="Times New Roman" panose="02020603050405020304" pitchFamily="18" charset="0"/>
              </a:rPr>
              <a:t>Index </a:t>
            </a:r>
            <a:r>
              <a:rPr lang="zh-TW" altLang="en-US" sz="1100">
                <a:latin typeface="+mj-lt"/>
                <a:ea typeface="+mj-ea"/>
                <a:cs typeface="Times New Roman" panose="02020603050405020304" pitchFamily="18" charset="0"/>
              </a:rPr>
              <a:t>會與存放來源文件的 </a:t>
            </a:r>
            <a:r>
              <a:rPr lang="vi-VN" sz="1100">
                <a:latin typeface="+mj-lt"/>
                <a:ea typeface="+mj-ea"/>
                <a:cs typeface="Times New Roman" panose="02020603050405020304" pitchFamily="18" charset="0"/>
              </a:rPr>
              <a:t>Storage Bucket </a:t>
            </a:r>
            <a:r>
              <a:rPr lang="zh-TW" altLang="en-US" sz="1100">
                <a:latin typeface="+mj-lt"/>
                <a:ea typeface="+mj-ea"/>
                <a:cs typeface="Times New Roman" panose="02020603050405020304" pitchFamily="18" charset="0"/>
              </a:rPr>
              <a:t>進行關聯</a:t>
            </a:r>
            <a:endParaRPr lang="vi-VN" sz="1100">
              <a:latin typeface="+mj-lt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10844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96DC9192-7030-45C7-BA3D-94915BE8D4F6}"/>
              </a:ext>
            </a:extLst>
          </p:cNvPr>
          <p:cNvSpPr/>
          <p:nvPr/>
        </p:nvSpPr>
        <p:spPr>
          <a:xfrm>
            <a:off x="2293143" y="145924"/>
            <a:ext cx="4557713" cy="2949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 GROUNDING (4/4)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01BC678-50DE-47D9-978F-C39E3A7C80AC}"/>
              </a:ext>
            </a:extLst>
          </p:cNvPr>
          <p:cNvGrpSpPr/>
          <p:nvPr/>
        </p:nvGrpSpPr>
        <p:grpSpPr>
          <a:xfrm>
            <a:off x="753044" y="997423"/>
            <a:ext cx="3883691" cy="554997"/>
            <a:chOff x="511684" y="4537264"/>
            <a:chExt cx="3883691" cy="554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C5017B-B019-4D2C-8A81-DF4CDABF89D0}"/>
                </a:ext>
              </a:extLst>
            </p:cNvPr>
            <p:cNvSpPr txBox="1"/>
            <p:nvPr/>
          </p:nvSpPr>
          <p:spPr>
            <a:xfrm>
              <a:off x="1008358" y="4670809"/>
              <a:ext cx="33870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latin typeface="Times New Roman" panose="02020603050405020304" pitchFamily="18" charset="0"/>
                  <a:cs typeface="Times New Roman" panose="02020603050405020304" pitchFamily="18" charset="0"/>
                  <a:hlinkClick r:id="rId2"/>
                </a:rPr>
                <a:t>UiPath Context grounding and vector databases</a:t>
              </a:r>
              <a:endParaRPr lang="en-US" sz="1200">
                <a:latin typeface="Times New Roman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2" name="Picture 2" descr="UiPath Support Tiers - Expert Help, Upgrades &amp; More! | UiPath">
              <a:extLst>
                <a:ext uri="{FF2B5EF4-FFF2-40B4-BE49-F238E27FC236}">
                  <a16:creationId xmlns:a16="http://schemas.microsoft.com/office/drawing/2014/main" id="{A3AB7A33-CDE2-4B17-B954-5CE28FCDA9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511684" y="4537264"/>
              <a:ext cx="554997" cy="554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 1">
            <a:extLst>
              <a:ext uri="{FF2B5EF4-FFF2-40B4-BE49-F238E27FC236}">
                <a16:creationId xmlns:a16="http://schemas.microsoft.com/office/drawing/2014/main" id="{B10BB2CB-EA27-4F44-AD78-ACFE4123B9CA}"/>
              </a:ext>
            </a:extLst>
          </p:cNvPr>
          <p:cNvSpPr/>
          <p:nvPr/>
        </p:nvSpPr>
        <p:spPr>
          <a:xfrm>
            <a:off x="524749" y="712922"/>
            <a:ext cx="3764029" cy="2890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Tham khảo 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參考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EA5671-08DC-4182-B80D-FDBCBD93B537}"/>
              </a:ext>
            </a:extLst>
          </p:cNvPr>
          <p:cNvSpPr/>
          <p:nvPr/>
        </p:nvSpPr>
        <p:spPr>
          <a:xfrm>
            <a:off x="1249718" y="1698420"/>
            <a:ext cx="23742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UiPath Context Grounding Tutorial</a:t>
            </a:r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2" descr="UiPath Support Tiers - Expert Help, Upgrades &amp; More! | UiPath">
            <a:extLst>
              <a:ext uri="{FF2B5EF4-FFF2-40B4-BE49-F238E27FC236}">
                <a16:creationId xmlns:a16="http://schemas.microsoft.com/office/drawing/2014/main" id="{F1CE0462-5F87-4B0C-88F3-F8A943910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53044" y="1559422"/>
            <a:ext cx="554997" cy="55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27235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5AEFD-8712-AFEF-78AA-A305992F4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3A72A92-AF40-42F3-D91A-5DDAD8CDDAE7}"/>
              </a:ext>
            </a:extLst>
          </p:cNvPr>
          <p:cNvSpPr/>
          <p:nvPr/>
        </p:nvSpPr>
        <p:spPr>
          <a:xfrm>
            <a:off x="1683281" y="2242364"/>
            <a:ext cx="5777438" cy="32938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36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UIPATH AGENT BUILDER</a:t>
            </a:r>
            <a:endParaRPr lang="en-US" sz="3600">
              <a:solidFill>
                <a:srgbClr val="0000FF"/>
              </a:solidFill>
              <a:latin typeface="Times New Roman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115574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10.0.14393.0"/>
  <p:tag name="AS_RELEASE_DATE" val="2019.12.14"/>
  <p:tag name="AS_TITLE" val="Aspose.Slides for .NET 4.0 Client Profile"/>
  <p:tag name="AS_VERSION" val="19.1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6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7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8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9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5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6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7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8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3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5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6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8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9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6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7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8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8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4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5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6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9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9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5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6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7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8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Đổi font Trung Việt">
      <a:majorFont>
        <a:latin typeface="Times New Roman"/>
        <a:ea typeface="Microsoft JhengHei"/>
        <a:cs typeface="Arial"/>
      </a:majorFont>
      <a:minorFont>
        <a:latin typeface="Times New Roman"/>
        <a:ea typeface="Microsoft JhengHei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4878</TotalTime>
  <Words>3125</Words>
  <Application>Microsoft Office PowerPoint</Application>
  <PresentationFormat>如螢幕大小 (16:9)</PresentationFormat>
  <Paragraphs>271</Paragraphs>
  <Slides>31</Slides>
  <Notes>10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6" baseType="lpstr">
      <vt:lpstr>Arial</vt:lpstr>
      <vt:lpstr>Calibri</vt:lpstr>
      <vt:lpstr>Times New Roman</vt:lpstr>
      <vt:lpstr>Wingdings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陳嘉元</cp:lastModifiedBy>
  <cp:revision>144</cp:revision>
  <dcterms:created xsi:type="dcterms:W3CDTF">2025-12-14T17:43:06Z</dcterms:created>
  <dcterms:modified xsi:type="dcterms:W3CDTF">2025-12-25T01:51:17Z</dcterms:modified>
</cp:coreProperties>
</file>